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0" autoAdjust="0"/>
    <p:restoredTop sz="94662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65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2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11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22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897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60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363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238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41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17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635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729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шаблоны, образцы\Шаблоны презентаций\картинки\veselyie-rebyata-shablon-prevyu-2-600x45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4" y="0"/>
            <a:ext cx="9117222" cy="7163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1268761"/>
            <a:ext cx="5398368" cy="1296143"/>
          </a:xfrm>
        </p:spPr>
        <p:txBody>
          <a:bodyPr>
            <a:noAutofit/>
          </a:bodyPr>
          <a:lstStyle/>
          <a:p>
            <a:br>
              <a:rPr lang="en-US" sz="45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5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5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5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5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технология «Ежедневный рефлексивный круг»</a:t>
            </a:r>
            <a:endParaRPr lang="ru-RU" sz="45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903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Новая папка\56b9ee3ddfe0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0" y="34119"/>
            <a:ext cx="925150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300" b="1" i="1" dirty="0">
                <a:solidFill>
                  <a:schemeClr val="accent6">
                    <a:lumMod val="75000"/>
                  </a:schemeClr>
                </a:solidFill>
              </a:rPr>
              <a:t>Структура «Ежедневного рефлексивного круга»: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sz="half" idx="1"/>
          </p:nvPr>
        </p:nvSpPr>
        <p:spPr>
          <a:xfrm>
            <a:off x="251520" y="1124744"/>
            <a:ext cx="4244280" cy="5001419"/>
          </a:xfrm>
        </p:spPr>
        <p:txBody>
          <a:bodyPr numCol="1" spcCol="1080000">
            <a:normAutofit fontScale="70000" lnSpcReduction="20000"/>
          </a:bodyPr>
          <a:lstStyle/>
          <a:p>
            <a:pPr marL="0" indent="0">
              <a:buNone/>
            </a:pPr>
            <a:r>
              <a:rPr lang="ru-RU" sz="3700" i="1" dirty="0">
                <a:solidFill>
                  <a:srgbClr val="C00000"/>
                </a:solidFill>
              </a:rPr>
              <a:t>организационный момент: </a:t>
            </a:r>
          </a:p>
          <a:p>
            <a:pPr marL="0" indent="0">
              <a:buNone/>
            </a:pPr>
            <a:endParaRPr lang="ru-RU" sz="3700" i="1" dirty="0"/>
          </a:p>
          <a:p>
            <a:r>
              <a:rPr lang="ru-RU" i="1" dirty="0"/>
              <a:t>сбор детей в круг</a:t>
            </a:r>
          </a:p>
          <a:p>
            <a:r>
              <a:rPr lang="ru-RU" i="1" dirty="0"/>
              <a:t>создание определённого психологического настроя</a:t>
            </a:r>
          </a:p>
          <a:p>
            <a:pPr marL="0" indent="0">
              <a:buNone/>
            </a:pPr>
            <a:endParaRPr lang="ru-RU" sz="3000" i="1" dirty="0"/>
          </a:p>
          <a:p>
            <a:pPr marL="0" indent="0">
              <a:buNone/>
            </a:pPr>
            <a:r>
              <a:rPr lang="ru-RU" sz="3700" i="1" dirty="0">
                <a:solidFill>
                  <a:srgbClr val="C00000"/>
                </a:solidFill>
              </a:rPr>
              <a:t>основное содержание:</a:t>
            </a:r>
          </a:p>
          <a:p>
            <a:pPr marL="0" indent="0">
              <a:buNone/>
            </a:pPr>
            <a:r>
              <a:rPr lang="ru-RU" sz="1300" i="1" dirty="0"/>
              <a:t> </a:t>
            </a:r>
          </a:p>
          <a:p>
            <a:r>
              <a:rPr lang="ru-RU" i="1" dirty="0"/>
              <a:t>обсуждение темы «Ежедневного рефлексивного круга»;</a:t>
            </a:r>
          </a:p>
          <a:p>
            <a:r>
              <a:rPr lang="ru-RU" i="1" dirty="0"/>
              <a:t> высказывания детей (ответы на вопросы);</a:t>
            </a:r>
          </a:p>
          <a:p>
            <a:r>
              <a:rPr lang="ru-RU" i="1" dirty="0"/>
              <a:t>комментарии педагога; </a:t>
            </a:r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788024" y="1124744"/>
            <a:ext cx="4176464" cy="53285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sz="3000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3000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3700" i="1" dirty="0">
                <a:solidFill>
                  <a:srgbClr val="C00000"/>
                </a:solidFill>
              </a:rPr>
              <a:t>завершающая часть: </a:t>
            </a:r>
          </a:p>
          <a:p>
            <a:pPr marL="0" indent="0">
              <a:buNone/>
            </a:pPr>
            <a:endParaRPr lang="ru-RU" sz="1300" i="1" dirty="0"/>
          </a:p>
          <a:p>
            <a:r>
              <a:rPr lang="ru-RU" i="1" dirty="0"/>
              <a:t>вывод в завершении беседы, на основе рассуждений детей; </a:t>
            </a:r>
          </a:p>
          <a:p>
            <a:r>
              <a:rPr lang="ru-RU" i="1" dirty="0"/>
              <a:t>вынесение решения о создании, изготовлении чего-либо; </a:t>
            </a:r>
          </a:p>
          <a:p>
            <a:r>
              <a:rPr lang="ru-RU" i="1" dirty="0"/>
              <a:t>планирование деятельности; </a:t>
            </a:r>
          </a:p>
          <a:p>
            <a:r>
              <a:rPr lang="ru-RU" i="1" dirty="0"/>
              <a:t>подведение итогов деятельности, дня и т.п.; </a:t>
            </a:r>
          </a:p>
          <a:p>
            <a:r>
              <a:rPr lang="ru-RU" i="1" dirty="0"/>
              <a:t>озвучиваются задания для совместной деятельности детей и родителей (о чем спросить родителей, поговорить, что сделать дома)</a:t>
            </a:r>
          </a:p>
        </p:txBody>
      </p:sp>
    </p:spTree>
    <p:extLst>
      <p:ext uri="{BB962C8B-B14F-4D97-AF65-F5344CB8AC3E}">
        <p14:creationId xmlns:p14="http://schemas.microsoft.com/office/powerpoint/2010/main" val="49296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user\Desktop\Новая папка\5621420bcb7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" y="-2531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208912" cy="2736304"/>
          </a:xfrm>
        </p:spPr>
        <p:txBody>
          <a:bodyPr>
            <a:normAutofit fontScale="90000"/>
          </a:bodyPr>
          <a:lstStyle/>
          <a:p>
            <a:r>
              <a:rPr lang="ru-RU" sz="3700" b="1" i="1" dirty="0">
                <a:solidFill>
                  <a:schemeClr val="accent6">
                    <a:lumMod val="75000"/>
                  </a:schemeClr>
                </a:solidFill>
              </a:rPr>
              <a:t>Темы рефлексивных кругов</a:t>
            </a:r>
            <a:br>
              <a:rPr lang="ru-RU" sz="3700" b="1" i="1" dirty="0">
                <a:solidFill>
                  <a:srgbClr val="C00000"/>
                </a:solidFill>
              </a:rPr>
            </a:br>
            <a:r>
              <a:rPr lang="ru-RU" sz="1100" b="1" i="1" dirty="0">
                <a:solidFill>
                  <a:schemeClr val="bg1"/>
                </a:solidFill>
              </a:rPr>
              <a:t>р</a:t>
            </a:r>
            <a:br>
              <a:rPr lang="ru-RU" sz="3300" dirty="0"/>
            </a:br>
            <a:r>
              <a:rPr lang="ru-RU" sz="3300" i="1" dirty="0"/>
              <a:t>могут выбираться в соответствии с календарно-тематическим планированием, определяться ситуацией дня или возникшей проблемой.</a:t>
            </a:r>
            <a:br>
              <a:rPr lang="ru-RU" dirty="0"/>
            </a:b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95536" y="2924944"/>
            <a:ext cx="8208912" cy="2376264"/>
          </a:xfrm>
        </p:spPr>
        <p:txBody>
          <a:bodyPr>
            <a:normAutofit/>
          </a:bodyPr>
          <a:lstStyle/>
          <a:p>
            <a:r>
              <a:rPr lang="ru-RU" sz="3300" b="1" i="1" dirty="0">
                <a:solidFill>
                  <a:schemeClr val="accent6">
                    <a:lumMod val="75000"/>
                  </a:schemeClr>
                </a:solidFill>
              </a:rPr>
              <a:t>Вопросы, задаваемые во время  рефлексивного круга, </a:t>
            </a:r>
          </a:p>
          <a:p>
            <a:r>
              <a:rPr lang="ru-RU" sz="1000" dirty="0">
                <a:solidFill>
                  <a:schemeClr val="bg1"/>
                </a:solidFill>
              </a:rPr>
              <a:t>л</a:t>
            </a:r>
          </a:p>
          <a:p>
            <a:r>
              <a:rPr lang="ru-RU" sz="2800" i="1" dirty="0">
                <a:solidFill>
                  <a:schemeClr val="tx1"/>
                </a:solidFill>
              </a:rPr>
              <a:t>исходят из темы и имеют цель расширения её обсуждения</a:t>
            </a:r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552087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user\Desktop\Новая папка\veselyie-rebyata-shablon-prevyu-2-600x45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182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764704"/>
            <a:ext cx="6491064" cy="638944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  <a:t>«Ежедневный</a:t>
            </a:r>
            <a:b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  <a:t> рефлексивный круг»</a:t>
            </a:r>
            <a:r>
              <a:rPr lang="ru-RU" sz="3600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ru-RU" sz="3400" dirty="0"/>
            </a:b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816" y="1124744"/>
            <a:ext cx="5770984" cy="5616624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ru-RU" i="1" dirty="0"/>
              <a:t>    </a:t>
            </a:r>
          </a:p>
          <a:p>
            <a:pPr marL="0" indent="0" algn="r">
              <a:buNone/>
            </a:pPr>
            <a:r>
              <a:rPr lang="ru-RU" i="1" dirty="0"/>
              <a:t> </a:t>
            </a:r>
            <a:r>
              <a:rPr lang="ru-RU" i="1" dirty="0">
                <a:solidFill>
                  <a:srgbClr val="C00000"/>
                </a:solidFill>
              </a:rPr>
              <a:t>стимулирует мыслительные                    возможности детей: </a:t>
            </a:r>
          </a:p>
          <a:p>
            <a:pPr marL="0" indent="0">
              <a:buNone/>
            </a:pPr>
            <a:endParaRPr lang="ru-RU" sz="2900" i="1" dirty="0"/>
          </a:p>
          <a:p>
            <a:r>
              <a:rPr lang="ru-RU" sz="2900" i="1" dirty="0"/>
              <a:t>способствует совершенствованию речи как средства общения; </a:t>
            </a:r>
          </a:p>
          <a:p>
            <a:r>
              <a:rPr lang="ru-RU" sz="2900" i="1" dirty="0"/>
              <a:t>помогает детям высказывать предположения, делать простейшие выводы; </a:t>
            </a:r>
          </a:p>
          <a:p>
            <a:r>
              <a:rPr lang="ru-RU" sz="2900" i="1" dirty="0"/>
              <a:t>учит излагать свои мысли понятно для окружающих; </a:t>
            </a:r>
          </a:p>
          <a:p>
            <a:r>
              <a:rPr lang="ru-RU" sz="2900" i="1" dirty="0"/>
              <a:t>развивает самостоятельность суждений.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4769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user\Desktop\Новая папка\56b9ee3ddfe0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7134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литература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/>
              <a:t>Авторы:</a:t>
            </a:r>
            <a:r>
              <a:rPr lang="ru-RU" i="1" dirty="0"/>
              <a:t> </a:t>
            </a:r>
          </a:p>
          <a:p>
            <a:pPr marL="0" indent="0">
              <a:buNone/>
            </a:pPr>
            <a:r>
              <a:rPr lang="ru-RU" i="1" dirty="0"/>
              <a:t>Н. П. Гришаева, Л. Н. Белая, Е. В. </a:t>
            </a:r>
            <a:r>
              <a:rPr lang="ru-RU" i="1" dirty="0" err="1"/>
              <a:t>Брынцева</a:t>
            </a:r>
            <a:r>
              <a:rPr lang="ru-RU" i="1" dirty="0"/>
              <a:t>, И. В.  Гурьева, Н. И. Кузнецова, Е. Н. Лаврова, И. О. Левина, О. В. Максимова, С. В. Проскурина, О. А. </a:t>
            </a:r>
            <a:r>
              <a:rPr lang="ru-RU" i="1" dirty="0" err="1"/>
              <a:t>Рахматулина</a:t>
            </a:r>
            <a:r>
              <a:rPr lang="ru-RU" i="1" dirty="0"/>
              <a:t>, В. А. Синицына, Л. М. Струкова, О. В. Сысоева, М. А. </a:t>
            </a:r>
            <a:r>
              <a:rPr lang="ru-RU" i="1" dirty="0" err="1"/>
              <a:t>Чижикова</a:t>
            </a:r>
            <a:r>
              <a:rPr lang="ru-RU" i="1" dirty="0"/>
              <a:t>, Л. В. Шестакова. </a:t>
            </a:r>
          </a:p>
          <a:p>
            <a:pPr marL="0" indent="0" algn="ctr">
              <a:buNone/>
            </a:pPr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755771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368151"/>
          </a:xfrm>
        </p:spPr>
        <p:txBody>
          <a:bodyPr>
            <a:normAutofit fontScale="90000"/>
          </a:bodyPr>
          <a:lstStyle/>
          <a:p>
            <a:r>
              <a:rPr lang="ru-RU" sz="4200" b="1" i="1" dirty="0">
                <a:solidFill>
                  <a:schemeClr val="accent6">
                    <a:lumMod val="75000"/>
                  </a:schemeClr>
                </a:solidFill>
              </a:rPr>
              <a:t>Педагогическая технология «Ежедневный рефлексивный круг»</a:t>
            </a:r>
            <a:br>
              <a:rPr lang="ru-RU" dirty="0"/>
            </a:b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39552" y="1700808"/>
            <a:ext cx="7992888" cy="3528392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i="1" dirty="0">
                <a:solidFill>
                  <a:schemeClr val="tx1"/>
                </a:solidFill>
              </a:rPr>
              <a:t>одна из новых технологий социализации ребёнка-дошкольника, позволяющих эффективно сформировать и развить у него </a:t>
            </a:r>
            <a:r>
              <a:rPr lang="ru-RU" i="1" dirty="0" err="1">
                <a:solidFill>
                  <a:schemeClr val="tx1"/>
                </a:solidFill>
              </a:rPr>
              <a:t>саморегуляцию</a:t>
            </a:r>
            <a:r>
              <a:rPr lang="ru-RU" i="1" dirty="0">
                <a:solidFill>
                  <a:schemeClr val="tx1"/>
                </a:solidFill>
              </a:rPr>
              <a:t> поведения, самостоятельность, инициативность, ответственность – качества, необходимые не только для успешной адаптации и обучения в школе, но и в жизни в современном обществе.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044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195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864096"/>
          </a:xfrm>
        </p:spPr>
        <p:txBody>
          <a:bodyPr>
            <a:noAutofit/>
          </a:bodyPr>
          <a:lstStyle/>
          <a:p>
            <a:r>
              <a:rPr lang="ru-RU" sz="4500" b="1" i="1" dirty="0">
                <a:solidFill>
                  <a:schemeClr val="accent6">
                    <a:lumMod val="75000"/>
                  </a:schemeClr>
                </a:solidFill>
              </a:rPr>
              <a:t>Актуальность:</a:t>
            </a:r>
            <a:br>
              <a:rPr lang="ru-RU" sz="4500" i="1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45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8136904" cy="3600400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>
                <a:solidFill>
                  <a:schemeClr val="tx1"/>
                </a:solidFill>
              </a:rPr>
              <a:t>Наблюдения показывают, что выпускники дошкольных учреждений часто совершенно не приспособлены к жизни, не умеют разрешить элементарные проблемы в общении с товарищами, не имеют своего опыта, а значит, и мнения по огромному числу вопросов, непосредственно относящихся к их жизни.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075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Новая папка\5621420bcb7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900" b="1" i="1" dirty="0">
                <a:solidFill>
                  <a:schemeClr val="accent6">
                    <a:lumMod val="75000"/>
                  </a:schemeClr>
                </a:solidFill>
              </a:rPr>
              <a:t>Задачи педагогической технологии </a:t>
            </a:r>
            <a:r>
              <a:rPr lang="ru-RU" sz="3000" b="1" i="1" dirty="0">
                <a:solidFill>
                  <a:schemeClr val="accent6">
                    <a:lumMod val="75000"/>
                  </a:schemeClr>
                </a:solidFill>
              </a:rPr>
              <a:t>«Ежедневный рефлексивный круг»:</a:t>
            </a:r>
            <a:br>
              <a:rPr lang="ru-RU" sz="3900" i="1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39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500" i="1" dirty="0"/>
              <a:t> сплочение детского коллектива;</a:t>
            </a:r>
          </a:p>
          <a:p>
            <a:r>
              <a:rPr lang="ru-RU" sz="2500" i="1" dirty="0"/>
              <a:t>формирование умения слушать и понимать друг друга;</a:t>
            </a:r>
          </a:p>
          <a:p>
            <a:r>
              <a:rPr lang="ru-RU" sz="2500" i="1" dirty="0"/>
              <a:t>формирование общей позиции относительно различных аспектов жизни в группе;</a:t>
            </a:r>
          </a:p>
          <a:p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500" i="1" dirty="0"/>
              <a:t>обсуждение планов на день, неделю, месяц;</a:t>
            </a:r>
          </a:p>
          <a:p>
            <a:r>
              <a:rPr lang="ru-RU" sz="2500" i="1" dirty="0"/>
              <a:t>развитие умения выражать свои чувства и переживания публично;</a:t>
            </a:r>
          </a:p>
          <a:p>
            <a:r>
              <a:rPr lang="ru-RU" sz="2500" i="1" dirty="0"/>
              <a:t>привлечение родителей к жизни детей в ДОО.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393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Новая папка\56b9ee3ddfe0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9525"/>
            <a:ext cx="9143999" cy="684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51520" y="332657"/>
            <a:ext cx="8496944" cy="144016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Время и продолжительность </a:t>
            </a:r>
            <a:r>
              <a:rPr lang="ru-RU" sz="3300" b="1" i="1" dirty="0">
                <a:solidFill>
                  <a:schemeClr val="accent6">
                    <a:lumMod val="75000"/>
                  </a:schemeClr>
                </a:solidFill>
              </a:rPr>
              <a:t>проведения рефлексивного круга:</a:t>
            </a:r>
            <a:br>
              <a:rPr lang="ru-RU" i="1" dirty="0">
                <a:solidFill>
                  <a:schemeClr val="accent2">
                    <a:lumMod val="75000"/>
                  </a:schemeClr>
                </a:solidFill>
              </a:rPr>
            </a:b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496944" cy="4226024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>
                <a:solidFill>
                  <a:schemeClr val="tx1"/>
                </a:solidFill>
              </a:rPr>
              <a:t>Рефлексивный круг проводится каждый день перед завтраком со всеми детьми, присутствующими в группе, начиная с младшей. </a:t>
            </a:r>
          </a:p>
          <a:p>
            <a:r>
              <a:rPr lang="ru-RU" i="1" dirty="0">
                <a:solidFill>
                  <a:schemeClr val="tx1"/>
                </a:solidFill>
              </a:rPr>
              <a:t>Если того требуют обстоятельства, например в группе произошло ЧП, то рефлексивный круг может проводиться еще раз сразу после происшествия. </a:t>
            </a:r>
          </a:p>
          <a:p>
            <a:r>
              <a:rPr lang="ru-RU" i="1" dirty="0">
                <a:solidFill>
                  <a:schemeClr val="tx1"/>
                </a:solidFill>
              </a:rPr>
              <a:t>Возможно проведение рефлексивного круга в конце дня или по итогам деятельности. </a:t>
            </a:r>
          </a:p>
          <a:p>
            <a:r>
              <a:rPr lang="ru-RU" i="1" dirty="0">
                <a:solidFill>
                  <a:schemeClr val="tx1"/>
                </a:solidFill>
              </a:rPr>
              <a:t>Естественно, что обсуждение в младших группах занимает от 5 до 10 минут и менее, а в подготовительной к школе – 10-20 минут.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881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Новая папка\veselyie-rebyata-shablon-prevyu-2-600x45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7923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b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  <a:t>Место проведения </a:t>
            </a:r>
            <a:b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  <a:t>рефлексивного круга: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824" y="1600200"/>
            <a:ext cx="5698976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r>
              <a:rPr lang="ru-RU" i="1" dirty="0"/>
              <a:t>Желательно, чтобы круг, образованный детьми, находился всегда в одном и том же месте, так как дети через два-три месяца привыкают обсуждать свои проблемы в кругу и сами без присутствия воспитателя пользуются этой технологией для обсуждения своих проблем.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1115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Новая папка\5621420bcb7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68152"/>
          </a:xfrm>
        </p:spPr>
        <p:txBody>
          <a:bodyPr>
            <a:normAutofit fontScale="90000"/>
          </a:bodyPr>
          <a:lstStyle/>
          <a:p>
            <a:br>
              <a:rPr lang="ru-RU" sz="34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3400" b="1" i="1" dirty="0">
                <a:solidFill>
                  <a:schemeClr val="accent6">
                    <a:lumMod val="75000"/>
                  </a:schemeClr>
                </a:solidFill>
              </a:rPr>
              <a:t>Основные правила проведения</a:t>
            </a:r>
            <a:br>
              <a:rPr lang="ru-RU" sz="34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3400" b="1" i="1" dirty="0">
                <a:solidFill>
                  <a:schemeClr val="accent6">
                    <a:lumMod val="75000"/>
                  </a:schemeClr>
                </a:solidFill>
              </a:rPr>
              <a:t>  рефлексивного круга:</a:t>
            </a:r>
            <a:br>
              <a:rPr lang="ru-RU" sz="34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1100" b="1" i="1" dirty="0">
                <a:solidFill>
                  <a:schemeClr val="accent6">
                    <a:lumMod val="75000"/>
                  </a:schemeClr>
                </a:solidFill>
              </a:rPr>
              <a:t>п</a:t>
            </a:r>
            <a:br>
              <a:rPr lang="ru-RU" sz="3400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3400" b="1" i="1" dirty="0">
                <a:solidFill>
                  <a:schemeClr val="accent6">
                    <a:lumMod val="75000"/>
                  </a:schemeClr>
                </a:solidFill>
              </a:rPr>
              <a:t>Для детей: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6"/>
          </a:xfrm>
        </p:spPr>
        <p:txBody>
          <a:bodyPr>
            <a:normAutofit fontScale="92500" lnSpcReduction="10000"/>
          </a:bodyPr>
          <a:lstStyle/>
          <a:p>
            <a:endParaRPr lang="ru-RU" i="1" dirty="0"/>
          </a:p>
          <a:p>
            <a:r>
              <a:rPr lang="ru-RU" i="1" dirty="0"/>
              <a:t>говорит только тот, у кого в руках мячик (или другой предмет);</a:t>
            </a:r>
          </a:p>
          <a:p>
            <a:r>
              <a:rPr lang="ru-RU" i="1" dirty="0"/>
              <a:t>если не хочешь говорить, можешь пропустить свою очередь;</a:t>
            </a:r>
          </a:p>
          <a:p>
            <a:r>
              <a:rPr lang="ru-RU" i="1" dirty="0"/>
              <a:t>не повторять то, что кто-то уже сказал;</a:t>
            </a:r>
          </a:p>
          <a:p>
            <a:r>
              <a:rPr lang="ru-RU" i="1" dirty="0"/>
              <a:t>не уходить из «круга», пока он не закончится.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80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Новая папка\56b9ee3ddfe0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55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18058"/>
          </a:xfrm>
        </p:spPr>
        <p:txBody>
          <a:bodyPr>
            <a:noAutofit/>
          </a:bodyPr>
          <a:lstStyle/>
          <a:p>
            <a:br>
              <a:rPr lang="ru-RU" sz="3200" b="1" i="1" dirty="0">
                <a:solidFill>
                  <a:srgbClr val="C00000"/>
                </a:solidFill>
              </a:rPr>
            </a:br>
            <a:r>
              <a:rPr lang="ru-RU" sz="3600" b="1" i="1" dirty="0">
                <a:solidFill>
                  <a:schemeClr val="accent6">
                    <a:lumMod val="75000"/>
                  </a:schemeClr>
                </a:solidFill>
              </a:rPr>
              <a:t>Для воспитателя:</a:t>
            </a:r>
            <a:br>
              <a:rPr lang="ru-RU" sz="3600" b="1" i="1" dirty="0">
                <a:solidFill>
                  <a:srgbClr val="C00000"/>
                </a:solidFill>
              </a:rPr>
            </a:br>
            <a:endParaRPr lang="ru-RU" sz="3600" b="1" i="1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07504" y="620688"/>
            <a:ext cx="4639815" cy="5220580"/>
          </a:xfrm>
        </p:spPr>
        <p:txBody>
          <a:bodyPr>
            <a:normAutofit lnSpcReduction="10000"/>
          </a:bodyPr>
          <a:lstStyle/>
          <a:p>
            <a:r>
              <a:rPr lang="ru-RU" sz="1800" i="1" dirty="0"/>
              <a:t>не следует прерывать и перебивать ребенка;</a:t>
            </a:r>
          </a:p>
          <a:p>
            <a:r>
              <a:rPr lang="ru-RU" sz="1800" i="1" dirty="0"/>
              <a:t>не давать оценку высказываниям детей (типа: «молодец», «умница», «плохой»…), только интонацией подчеркнуть то или иное высказывание;</a:t>
            </a:r>
          </a:p>
          <a:p>
            <a:r>
              <a:rPr lang="ru-RU" sz="1800" i="1" dirty="0"/>
              <a:t>обсуждать проблемы только в альтернативной, общей форме, не переходя на личности детей.</a:t>
            </a:r>
          </a:p>
          <a:p>
            <a:r>
              <a:rPr lang="ru-RU" sz="1800" i="1" dirty="0"/>
              <a:t>стараться комментировать каждое высказывание детей, развивая их суждения дальше;</a:t>
            </a:r>
          </a:p>
          <a:p>
            <a:r>
              <a:rPr lang="ru-RU" sz="1800" i="1" dirty="0"/>
              <a:t>если выбранная вами тема не заинтересовала детей, сразу переходите к другой;</a:t>
            </a:r>
          </a:p>
          <a:p>
            <a:r>
              <a:rPr lang="ru-RU" sz="1800" i="1" dirty="0"/>
              <a:t>в младших группах начинать круг с детей, которые могут что-либо сказать самостоятельно;</a:t>
            </a:r>
          </a:p>
          <a:p>
            <a:endParaRPr lang="ru-RU" sz="16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716016" y="620688"/>
            <a:ext cx="4320480" cy="5688632"/>
          </a:xfrm>
        </p:spPr>
        <p:txBody>
          <a:bodyPr>
            <a:normAutofit lnSpcReduction="10000"/>
          </a:bodyPr>
          <a:lstStyle/>
          <a:p>
            <a:r>
              <a:rPr lang="ru-RU" sz="1800" i="1" dirty="0"/>
              <a:t> использовать определенный (условный) звуковой сигнал (звон колокольчика, музыку и т.п.)  для сбора детей в круг; </a:t>
            </a:r>
          </a:p>
          <a:p>
            <a:r>
              <a:rPr lang="ru-RU" sz="1800" i="1" dirty="0"/>
              <a:t>перед началом «круга» дети берутся за руки и говорят </a:t>
            </a:r>
            <a:r>
              <a:rPr lang="ru-RU" sz="1800" i="1" dirty="0" err="1"/>
              <a:t>речёвку</a:t>
            </a:r>
            <a:r>
              <a:rPr lang="ru-RU" sz="1800" i="1" dirty="0"/>
              <a:t>, а затем садятся в круг;</a:t>
            </a:r>
          </a:p>
          <a:p>
            <a:r>
              <a:rPr lang="ru-RU" sz="1800" i="1" dirty="0"/>
              <a:t>каждый круг заканчивается технологией «К родителям через детей», по которой дети должны дома задавать вопросы своим родителям по теме прошедшего круга. </a:t>
            </a:r>
          </a:p>
          <a:p>
            <a:r>
              <a:rPr lang="ru-RU" sz="1800" i="1" dirty="0"/>
              <a:t>не бояться провести неэффективный «круг», т. к. умение приходит только с опытом;</a:t>
            </a:r>
          </a:p>
          <a:p>
            <a:r>
              <a:rPr lang="ru-RU" sz="1800" i="1" dirty="0"/>
              <a:t>всегда применять правила развивающего общения;</a:t>
            </a:r>
          </a:p>
          <a:p>
            <a:r>
              <a:rPr lang="ru-RU" sz="1800" i="1" dirty="0"/>
              <a:t>каждый ребёнок на «Ежедневном рефлексивном круге» должен чувствовать свою защищённость. 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706683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Новая папка\veselyie-rebyata-shablon-prevyu-2-600x45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99" y="-28779"/>
            <a:ext cx="9143999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979712" y="476672"/>
            <a:ext cx="7147388" cy="1584176"/>
          </a:xfrm>
        </p:spPr>
        <p:txBody>
          <a:bodyPr>
            <a:normAutofit fontScale="90000"/>
          </a:bodyPr>
          <a:lstStyle/>
          <a:p>
            <a:r>
              <a:rPr lang="ru-RU" sz="3900" b="1" i="1" dirty="0">
                <a:solidFill>
                  <a:schemeClr val="accent6">
                    <a:lumMod val="75000"/>
                  </a:schemeClr>
                </a:solidFill>
              </a:rPr>
              <a:t>Условия эффективного проведения рефлексивного круга:</a:t>
            </a:r>
            <a:br>
              <a:rPr lang="ru-RU" dirty="0"/>
            </a:b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411760" y="1916832"/>
            <a:ext cx="6715340" cy="4608512"/>
          </a:xfrm>
        </p:spPr>
        <p:txBody>
          <a:bodyPr>
            <a:normAutofit fontScale="62500" lnSpcReduction="20000"/>
          </a:bodyPr>
          <a:lstStyle/>
          <a:p>
            <a:r>
              <a:rPr lang="ru-RU" i="1" dirty="0">
                <a:solidFill>
                  <a:schemeClr val="tx1"/>
                </a:solidFill>
              </a:rPr>
              <a:t>Для того чтобы обсуждение прошло эффективно, необходимо создать определенный психологический настрой: включить медитативную музыку (желательно одну и ту же на определенный период времени), поставить в центр круга свечу (фонарик, мяч, клубок или другой предмет), которую дети будут передавать друг другу во время ответов на вопрос.</a:t>
            </a:r>
          </a:p>
          <a:p>
            <a:endParaRPr lang="ru-RU" i="1" dirty="0">
              <a:solidFill>
                <a:schemeClr val="tx1"/>
              </a:solidFill>
            </a:endParaRPr>
          </a:p>
          <a:p>
            <a:r>
              <a:rPr lang="ru-RU" i="1" dirty="0">
                <a:solidFill>
                  <a:schemeClr val="tx1"/>
                </a:solidFill>
              </a:rPr>
              <a:t>Лучше, когда дети садятся в круг на свои коврики – это оптимальный вариант. Эти же коврики могут быть использованы в процессе свободной игры детей (в свободной игре дети </a:t>
            </a:r>
            <a:r>
              <a:rPr lang="ru-RU" i="1" dirty="0" err="1">
                <a:solidFill>
                  <a:schemeClr val="tx1"/>
                </a:solidFill>
              </a:rPr>
              <a:t>стелят</a:t>
            </a:r>
            <a:r>
              <a:rPr lang="ru-RU" i="1" dirty="0">
                <a:solidFill>
                  <a:schemeClr val="tx1"/>
                </a:solidFill>
              </a:rPr>
              <a:t> свои коврики и ставят на них игрушки, по правилам «никто не может трогать игрушки на чужом коврике»);</a:t>
            </a:r>
          </a:p>
          <a:p>
            <a:endParaRPr lang="ru-RU" i="1" dirty="0">
              <a:solidFill>
                <a:schemeClr val="tx1"/>
              </a:solidFill>
            </a:endParaRPr>
          </a:p>
          <a:p>
            <a:r>
              <a:rPr lang="ru-RU" i="1" dirty="0">
                <a:solidFill>
                  <a:schemeClr val="tx1"/>
                </a:solidFill>
              </a:rPr>
              <a:t>Для привлечения внимания детей надевать на руку куклу и говорить от её лица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9824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956</Words>
  <Application>Microsoft Office PowerPoint</Application>
  <PresentationFormat>Экран (4:3)</PresentationFormat>
  <Paragraphs>80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    Педагогическая технология «Ежедневный рефлексивный круг»</vt:lpstr>
      <vt:lpstr>Педагогическая технология «Ежедневный рефлексивный круг» </vt:lpstr>
      <vt:lpstr>Актуальность: </vt:lpstr>
      <vt:lpstr>Задачи педагогической технологии «Ежедневный рефлексивный круг»: </vt:lpstr>
      <vt:lpstr>Время и продолжительность проведения рефлексивного круга: </vt:lpstr>
      <vt:lpstr> Место проведения  рефлексивного круга: </vt:lpstr>
      <vt:lpstr> Основные правила проведения   рефлексивного круга: п Для детей: </vt:lpstr>
      <vt:lpstr> Для воспитателя: </vt:lpstr>
      <vt:lpstr>Условия эффективного проведения рефлексивного круга: </vt:lpstr>
      <vt:lpstr>Структура «Ежедневного рефлексивного круга»: </vt:lpstr>
      <vt:lpstr>Темы рефлексивных кругов р могут выбираться в соответствии с календарно-тематическим планированием, определяться ситуацией дня или возникшей проблемой. </vt:lpstr>
      <vt:lpstr>«Ежедневный  рефлексивный круг»  </vt:lpstr>
      <vt:lpstr>литература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17</cp:revision>
  <dcterms:created xsi:type="dcterms:W3CDTF">2018-02-25T08:14:22Z</dcterms:created>
  <dcterms:modified xsi:type="dcterms:W3CDTF">2023-01-31T03:38:36Z</dcterms:modified>
</cp:coreProperties>
</file>