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A661CC6-64CA-420D-8CB9-B13D91E4C931}" type="datetimeFigureOut">
              <a:rPr lang="ru-RU"/>
              <a:pPr>
                <a:defRPr/>
              </a:pPr>
              <a:t>09.03.2023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AFD8953-21D2-44C1-AC62-4A5E3AE8BFE1}"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A64720E-81D3-432E-A850-F24A153AF1A6}" type="datetime1">
              <a:rPr lang="ru-RU"/>
              <a:pPr>
                <a:defRPr/>
              </a:pPr>
              <a:t>09.03.2023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FED511A-5424-4F59-A4B0-805E9ACB023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6957164-AC78-49C8-A027-9AF2129BEB3B}" type="datetime1">
              <a:rPr lang="ru-RU"/>
              <a:pPr>
                <a:defRPr/>
              </a:pPr>
              <a:t>09.03.2023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7E6A4FC-C791-4E0A-AEAC-322C754E367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D0C68C5-A60D-4102-8024-CFFDA2A2E45E}" type="datetime1">
              <a:rPr lang="ru-RU"/>
              <a:pPr>
                <a:defRPr/>
              </a:pPr>
              <a:t>09.03.2023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7C8ACF-FCAA-49A1-A231-963EE4A0BDF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E10AAD8-DF51-4EDD-9D6E-4D764853822B}" type="datetime1">
              <a:rPr lang="ru-RU"/>
              <a:pPr>
                <a:defRPr/>
              </a:pPr>
              <a:t>09.03.2023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7165412-ED4A-4886-83F9-0C03F5DE055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4BA1536-1D9B-46B2-914C-639F85F13B2F}" type="datetime1">
              <a:rPr lang="ru-RU"/>
              <a:pPr>
                <a:defRPr/>
              </a:pPr>
              <a:t>09.03.2023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5A81DB4-16D1-42BE-899A-6D31254B267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6AB96FF-D80A-4135-B708-8FCA3AAC7747}" type="datetime1">
              <a:rPr lang="ru-RU"/>
              <a:pPr>
                <a:defRPr/>
              </a:pPr>
              <a:t>09.03.2023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FE13D17-459C-4154-973A-FAFBEF95FBF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2C1DC8D-0F40-4155-AD9B-A36F8A135C53}" type="datetime1">
              <a:rPr lang="ru-RU"/>
              <a:pPr>
                <a:defRPr/>
              </a:pPr>
              <a:t>09.03.2023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CBB0068-0ED7-4135-92E8-D8E95D4FAD4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4B578BF-6CFD-4986-83FF-1A9B416E3AF6}" type="datetime1">
              <a:rPr lang="ru-RU"/>
              <a:pPr>
                <a:defRPr/>
              </a:pPr>
              <a:t>09.03.2023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8CCDD91-C0E4-40A4-953B-832B98C550A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FA28640-EFB5-420A-8901-51301790EA03}" type="datetime1">
              <a:rPr lang="ru-RU"/>
              <a:pPr>
                <a:defRPr/>
              </a:pPr>
              <a:t>09.03.2023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B0DE4C8-550B-48A0-80CF-8B3BEE49661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0A058AD-A3C9-4F9A-81C0-51F710529C5B}" type="datetime1">
              <a:rPr lang="ru-RU"/>
              <a:pPr>
                <a:defRPr/>
              </a:pPr>
              <a:t>09.03.2023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29200D7-C804-447C-86BB-9A0CE4A0467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945D253-D30A-43B9-9321-EC62B49827D4}" type="datetime1">
              <a:rPr lang="ru-RU"/>
              <a:pPr>
                <a:defRPr/>
              </a:pPr>
              <a:t>09.03.2023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C4152C6-D7ED-471C-B718-9728258F40E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BD3154A-ED6F-43BA-8A5A-2C272697BC4F}" type="datetime1">
              <a:rPr lang="ru-RU"/>
              <a:pPr>
                <a:defRPr/>
              </a:pPr>
              <a:t>09.03.2023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C2C00CD-6CA6-4F9E-8815-1F2789112ED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357299"/>
            <a:ext cx="7772400" cy="2243152"/>
          </a:xfrm>
        </p:spPr>
        <p:txBody>
          <a:bodyPr rtlCol="0">
            <a:normAutofit/>
          </a:bodyPr>
          <a:lstStyle/>
          <a:p>
            <a:pPr fontAlgn="auto">
              <a:spcAft>
                <a:spcPts val="0"/>
              </a:spcAft>
              <a:defRPr/>
            </a:pPr>
            <a:r>
              <a:rPr lang="ru-RU" sz="4800" b="1" i="1" dirty="0" smtClean="0">
                <a:solidFill>
                  <a:srgbClr val="C00000"/>
                </a:solidFill>
              </a:rPr>
              <a:t>Адаптация детей к детскому саду</a:t>
            </a:r>
            <a:endParaRPr lang="ru-RU" sz="4800" b="1" i="1" dirty="0" smtClean="0">
              <a:solidFill>
                <a:srgbClr val="C00000"/>
              </a:solidFill>
              <a:latin typeface="Arial" pitchFamily="34" charset="0"/>
              <a:cs typeface="Arial" pitchFamily="34" charset="0"/>
            </a:endParaRPr>
          </a:p>
        </p:txBody>
      </p:sp>
      <p:sp>
        <p:nvSpPr>
          <p:cNvPr id="3" name="Подзаголовок 2"/>
          <p:cNvSpPr>
            <a:spLocks noGrp="1"/>
          </p:cNvSpPr>
          <p:nvPr>
            <p:ph type="subTitle" idx="1"/>
          </p:nvPr>
        </p:nvSpPr>
        <p:spPr>
          <a:xfrm>
            <a:off x="1371600" y="4214818"/>
            <a:ext cx="6400800" cy="1423982"/>
          </a:xfrm>
        </p:spPr>
        <p:txBody>
          <a:bodyPr rtlCol="0">
            <a:normAutofit/>
          </a:bodyPr>
          <a:lstStyle/>
          <a:p>
            <a:pPr fontAlgn="auto">
              <a:spcAft>
                <a:spcPts val="0"/>
              </a:spcAft>
              <a:buFont typeface="Arial" pitchFamily="34" charset="0"/>
              <a:buNone/>
              <a:defRPr/>
            </a:pPr>
            <a:r>
              <a:rPr lang="ru-RU" dirty="0" smtClean="0">
                <a:solidFill>
                  <a:srgbClr val="0070C0"/>
                </a:solidFill>
              </a:rPr>
              <a:t>Ранний дошкольный возраст</a:t>
            </a:r>
          </a:p>
        </p:txBody>
      </p:sp>
      <p:pic>
        <p:nvPicPr>
          <p:cNvPr id="2052" name="Picture 2" descr="H:\Documents and Settings\Aida\Рабочий стол\НОвая ГРАФИКА сборник\блестяшки\БАБОЧКИ\35.3-web[1].gif"/>
          <p:cNvPicPr>
            <a:picLocks noChangeAspect="1" noChangeArrowheads="1" noCrop="1"/>
          </p:cNvPicPr>
          <p:nvPr/>
        </p:nvPicPr>
        <p:blipFill>
          <a:blip r:embed="rId3" cstate="print"/>
          <a:srcRect/>
          <a:stretch>
            <a:fillRect/>
          </a:stretch>
        </p:blipFill>
        <p:spPr bwMode="auto">
          <a:xfrm>
            <a:off x="285720" y="928670"/>
            <a:ext cx="890587" cy="2547937"/>
          </a:xfrm>
          <a:prstGeom prst="rect">
            <a:avLst/>
          </a:prstGeom>
          <a:noFill/>
          <a:ln w="9525">
            <a:noFill/>
            <a:miter lim="800000"/>
            <a:headEnd/>
            <a:tailEnd/>
          </a:ln>
        </p:spPr>
      </p:pic>
      <p:pic>
        <p:nvPicPr>
          <p:cNvPr id="2053" name="Picture 2" descr="H:\Documents and Settings\Aida\Рабочий стол\НОвая ГРАФИКА сборник\блестяшки\БАБОЧКИ\35.3-web[1].gif"/>
          <p:cNvPicPr>
            <a:picLocks noChangeAspect="1" noChangeArrowheads="1" noCrop="1"/>
          </p:cNvPicPr>
          <p:nvPr/>
        </p:nvPicPr>
        <p:blipFill>
          <a:blip r:embed="rId3" cstate="print"/>
          <a:srcRect/>
          <a:stretch>
            <a:fillRect/>
          </a:stretch>
        </p:blipFill>
        <p:spPr bwMode="auto">
          <a:xfrm flipH="1">
            <a:off x="7358063" y="3046413"/>
            <a:ext cx="1071562" cy="2439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928694"/>
          </a:xfrm>
          <a:solidFill>
            <a:srgbClr val="00B0F0"/>
          </a:solidFill>
          <a:ln>
            <a:solidFill>
              <a:srgbClr val="FFFF00"/>
            </a:solidFill>
          </a:ln>
        </p:spPr>
        <p:txBody>
          <a:bodyPr/>
          <a:lstStyle/>
          <a:p>
            <a:r>
              <a:rPr lang="ru-RU" sz="2800" dirty="0" smtClean="0">
                <a:solidFill>
                  <a:srgbClr val="C00000"/>
                </a:solidFill>
                <a:latin typeface="Times New Roman" pitchFamily="18" charset="0"/>
                <a:cs typeface="Times New Roman" pitchFamily="18" charset="0"/>
              </a:rPr>
              <a:t>От чего же зависит характер и длительность адаптационного периода?</a:t>
            </a:r>
            <a:endParaRPr lang="ru-RU" sz="2800" dirty="0"/>
          </a:p>
        </p:txBody>
      </p:sp>
      <p:sp>
        <p:nvSpPr>
          <p:cNvPr id="3" name="Содержимое 2"/>
          <p:cNvSpPr>
            <a:spLocks noGrp="1"/>
          </p:cNvSpPr>
          <p:nvPr>
            <p:ph idx="1"/>
          </p:nvPr>
        </p:nvSpPr>
        <p:spPr>
          <a:ln>
            <a:noFill/>
          </a:ln>
          <a:effectLst/>
          <a:scene3d>
            <a:camera prst="orthographicFront">
              <a:rot lat="0" lon="0" rev="0"/>
            </a:camera>
            <a:lightRig rig="chilly" dir="t">
              <a:rot lat="0" lon="0" rev="18480000"/>
            </a:lightRig>
          </a:scene3d>
          <a:sp3d prstMaterial="clear">
            <a:bevelT h="63500"/>
          </a:sp3d>
        </p:spPr>
        <p:txBody>
          <a:bodyPr/>
          <a:lstStyle/>
          <a:p>
            <a:r>
              <a:rPr lang="ru-RU" sz="1800" u="sng" dirty="0" smtClean="0">
                <a:solidFill>
                  <a:srgbClr val="002060"/>
                </a:solidFill>
                <a:latin typeface="Times New Roman" pitchFamily="18" charset="0"/>
                <a:cs typeface="Times New Roman" pitchFamily="18" charset="0"/>
              </a:rPr>
              <a:t> условий жизни в семье</a:t>
            </a:r>
            <a:r>
              <a:rPr lang="ru-RU" sz="1800" dirty="0" smtClean="0">
                <a:solidFill>
                  <a:srgbClr val="002060"/>
                </a:solidFill>
                <a:latin typeface="Times New Roman" pitchFamily="18" charset="0"/>
                <a:cs typeface="Times New Roman" pitchFamily="18" charset="0"/>
              </a:rPr>
              <a:t>. Это создание режима дня в соответствии с возрастом и индивидуальными особенностями, формирование у детей умений и навыков, а также личностных качеств (умение играть с игрушками, общаться со взрослыми и детьми, самостоятельно обслуживать себя и т.д.). Если ребенок приходит из семьи, где не были созданы условия для его правильного развития, то, естественно, ему будет очень трудно привыкать к условиям дошкольного учреждения.</a:t>
            </a:r>
          </a:p>
          <a:p>
            <a:r>
              <a:rPr lang="ru-RU" sz="1800" dirty="0" smtClean="0">
                <a:solidFill>
                  <a:srgbClr val="002060"/>
                </a:solidFill>
                <a:latin typeface="Times New Roman" pitchFamily="18" charset="0"/>
                <a:cs typeface="Times New Roman" pitchFamily="18" charset="0"/>
              </a:rPr>
              <a:t> </a:t>
            </a:r>
            <a:r>
              <a:rPr lang="ru-RU" sz="1800" u="sng" dirty="0" smtClean="0">
                <a:solidFill>
                  <a:srgbClr val="002060"/>
                </a:solidFill>
                <a:latin typeface="Times New Roman" pitchFamily="18" charset="0"/>
                <a:cs typeface="Times New Roman" pitchFamily="18" charset="0"/>
              </a:rPr>
              <a:t>уровня тренированности адаптационных механизмов, опыта общения со сверстниками и взрослыми.</a:t>
            </a:r>
            <a:r>
              <a:rPr lang="ru-RU" sz="1800" dirty="0" smtClean="0">
                <a:solidFill>
                  <a:srgbClr val="002060"/>
                </a:solidFill>
                <a:latin typeface="Times New Roman" pitchFamily="18" charset="0"/>
                <a:cs typeface="Times New Roman" pitchFamily="18" charset="0"/>
              </a:rPr>
              <a:t> Тренировка механизмов не происходит сама по себе. Необходимо создавать условия, которые требуют от ребенка новых форм поведения. Малыши, которые до поступления в детский сад неоднократно попадали в разные условия (посещали родственников, знакомых, выезжали на дачу и т.п.), легче привыкают к дошкольному учреждению. Важно, чтобы в семье у ребенка сложилось доверительные отношения со взрослыми, умение положительно относится к требованиям взрослых.</a:t>
            </a:r>
          </a:p>
          <a:p>
            <a:endParaRPr lang="ru-RU" dirty="0"/>
          </a:p>
        </p:txBody>
      </p:sp>
      <p:sp>
        <p:nvSpPr>
          <p:cNvPr id="5" name="Номер слайда 4"/>
          <p:cNvSpPr>
            <a:spLocks noGrp="1"/>
          </p:cNvSpPr>
          <p:nvPr>
            <p:ph type="sldNum" sz="quarter" idx="12"/>
          </p:nvPr>
        </p:nvSpPr>
        <p:spPr/>
        <p:txBody>
          <a:bodyPr/>
          <a:lstStyle/>
          <a:p>
            <a:pPr>
              <a:defRPr/>
            </a:pPr>
            <a:fld id="{57165412-ED4A-4886-83F9-0C03F5DE0551}" type="slidenum">
              <a:rPr lang="ru-RU" smtClean="0"/>
              <a:pPr>
                <a:defRPr/>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928694"/>
          </a:xfrm>
          <a:solidFill>
            <a:srgbClr val="00B0F0"/>
          </a:solidFill>
          <a:ln>
            <a:solidFill>
              <a:srgbClr val="FFFF00"/>
            </a:solidFill>
          </a:ln>
        </p:spPr>
        <p:txBody>
          <a:bodyPr/>
          <a:lstStyle/>
          <a:p>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Чтобы снизить напряжение необходимо переключить внимание малыша на деятельность, которая приносит ему удовольствие. Это, в первую очередь, </a:t>
            </a:r>
            <a:r>
              <a:rPr lang="ru-RU" sz="2000" b="1" dirty="0" smtClean="0">
                <a:solidFill>
                  <a:srgbClr val="C00000"/>
                </a:solidFill>
                <a:latin typeface="Times New Roman" pitchFamily="18" charset="0"/>
                <a:cs typeface="Times New Roman" pitchFamily="18" charset="0"/>
              </a:rPr>
              <a:t>игра.</a:t>
            </a:r>
            <a:r>
              <a:rPr lang="ru-RU" dirty="0" smtClean="0"/>
              <a:t/>
            </a:r>
            <a:br>
              <a:rPr lang="ru-RU" dirty="0" smtClean="0"/>
            </a:br>
            <a:endParaRPr lang="ru-RU" dirty="0"/>
          </a:p>
        </p:txBody>
      </p:sp>
      <p:sp>
        <p:nvSpPr>
          <p:cNvPr id="3" name="Содержимое 2"/>
          <p:cNvSpPr>
            <a:spLocks noGrp="1"/>
          </p:cNvSpPr>
          <p:nvPr>
            <p:ph idx="1"/>
          </p:nvPr>
        </p:nvSpPr>
        <p:spPr>
          <a:xfrm>
            <a:off x="142844" y="1600200"/>
            <a:ext cx="8786874" cy="5114948"/>
          </a:xfrm>
          <a:ln>
            <a:noFill/>
          </a:ln>
          <a:effectLst/>
          <a:scene3d>
            <a:camera prst="orthographicFront">
              <a:rot lat="0" lon="0" rev="0"/>
            </a:camera>
            <a:lightRig rig="chilly" dir="t">
              <a:rot lat="0" lon="0" rev="18480000"/>
            </a:lightRig>
          </a:scene3d>
          <a:sp3d prstMaterial="clear">
            <a:bevelT h="63500"/>
          </a:sp3d>
        </p:spPr>
        <p:txBody>
          <a:bodyPr/>
          <a:lstStyle/>
          <a:p>
            <a:pPr>
              <a:buNone/>
            </a:pPr>
            <a:r>
              <a:rPr lang="ru-RU" sz="1400" b="1" dirty="0" smtClean="0">
                <a:solidFill>
                  <a:srgbClr val="002060"/>
                </a:solidFill>
                <a:latin typeface="Times New Roman" pitchFamily="18" charset="0"/>
                <a:cs typeface="Times New Roman" pitchFamily="18" charset="0"/>
              </a:rPr>
              <a:t>Игра «Наливаем, выливаем, сравниваем»</a:t>
            </a:r>
          </a:p>
          <a:p>
            <a:pPr>
              <a:buNone/>
            </a:pPr>
            <a:r>
              <a:rPr lang="ru-RU" sz="1400" dirty="0" smtClean="0">
                <a:solidFill>
                  <a:srgbClr val="002060"/>
                </a:solidFill>
                <a:latin typeface="Times New Roman" pitchFamily="18" charset="0"/>
                <a:cs typeface="Times New Roman" pitchFamily="18" charset="0"/>
              </a:rPr>
              <a:t>В таз с водой опускаются игрушки, поролоновые губки, трубочки, бутылочки с отверстиями. Можно заполнить миску с водой пуговицами, небольшими кубиками и т.д. и поиграть с ними:</a:t>
            </a:r>
          </a:p>
          <a:p>
            <a:pPr>
              <a:buNone/>
            </a:pPr>
            <a:r>
              <a:rPr lang="ru-RU" sz="1400" dirty="0" smtClean="0">
                <a:solidFill>
                  <a:srgbClr val="002060"/>
                </a:solidFill>
                <a:latin typeface="Times New Roman" pitchFamily="18" charset="0"/>
                <a:cs typeface="Times New Roman" pitchFamily="18" charset="0"/>
              </a:rPr>
              <a:t>• взять как можно больше предметов в одну руку и пересыпать их в другую;</a:t>
            </a:r>
          </a:p>
          <a:p>
            <a:pPr>
              <a:buNone/>
            </a:pPr>
            <a:r>
              <a:rPr lang="ru-RU" sz="1400" dirty="0" smtClean="0">
                <a:solidFill>
                  <a:srgbClr val="002060"/>
                </a:solidFill>
                <a:latin typeface="Times New Roman" pitchFamily="18" charset="0"/>
                <a:cs typeface="Times New Roman" pitchFamily="18" charset="0"/>
              </a:rPr>
              <a:t>• собрать одной рукой, например, бусинки, а другой – камушки;</a:t>
            </a:r>
          </a:p>
          <a:p>
            <a:pPr>
              <a:buNone/>
            </a:pPr>
            <a:r>
              <a:rPr lang="ru-RU" sz="1400" dirty="0" smtClean="0">
                <a:solidFill>
                  <a:srgbClr val="002060"/>
                </a:solidFill>
                <a:latin typeface="Times New Roman" pitchFamily="18" charset="0"/>
                <a:cs typeface="Times New Roman" pitchFamily="18" charset="0"/>
              </a:rPr>
              <a:t>• приподнять как можно больше предметов на ладонях.</a:t>
            </a:r>
          </a:p>
          <a:p>
            <a:pPr>
              <a:buNone/>
            </a:pPr>
            <a:r>
              <a:rPr lang="ru-RU" sz="1400" dirty="0" smtClean="0">
                <a:solidFill>
                  <a:srgbClr val="002060"/>
                </a:solidFill>
                <a:latin typeface="Times New Roman" pitchFamily="18" charset="0"/>
                <a:cs typeface="Times New Roman" pitchFamily="18" charset="0"/>
              </a:rPr>
              <a:t>После выполнения каждого задания ребенок расслабляет кисти рук, держа их в воде. Продолжительность упражнения – около пяти минут, пока вода не остынет. По окончании игры руки ребенка следует растирать полотенцем в течении одной минуты.</a:t>
            </a:r>
          </a:p>
          <a:p>
            <a:pPr>
              <a:buNone/>
            </a:pPr>
            <a:r>
              <a:rPr lang="ru-RU" sz="1400" b="1" dirty="0" smtClean="0">
                <a:solidFill>
                  <a:srgbClr val="002060"/>
                </a:solidFill>
                <a:latin typeface="Times New Roman" pitchFamily="18" charset="0"/>
                <a:cs typeface="Times New Roman" pitchFamily="18" charset="0"/>
              </a:rPr>
              <a:t>Игра «Рисунки на песке»</a:t>
            </a:r>
          </a:p>
          <a:p>
            <a:pPr>
              <a:buNone/>
            </a:pPr>
            <a:r>
              <a:rPr lang="ru-RU" sz="1400" dirty="0" smtClean="0">
                <a:solidFill>
                  <a:srgbClr val="002060"/>
                </a:solidFill>
                <a:latin typeface="Times New Roman" pitchFamily="18" charset="0"/>
                <a:cs typeface="Times New Roman" pitchFamily="18" charset="0"/>
              </a:rPr>
              <a:t>Рассыпьте манную крупу на подносе. Можно насыпать ее горкой или разгладить. По подносу проскачут зайчики, потопают слоники, покапает дождик. Его согреют солнечные лучики, и на нем появится рисунок. А какой рисунок, вам подскажет ребенок, который с удовольствием включится в эту игру. Полезно выполнять движения двумя руками.</a:t>
            </a:r>
          </a:p>
          <a:p>
            <a:pPr>
              <a:buNone/>
            </a:pPr>
            <a:r>
              <a:rPr lang="ru-RU" sz="1400" b="1" dirty="0" smtClean="0">
                <a:solidFill>
                  <a:srgbClr val="002060"/>
                </a:solidFill>
                <a:latin typeface="Times New Roman" pitchFamily="18" charset="0"/>
                <a:cs typeface="Times New Roman" pitchFamily="18" charset="0"/>
              </a:rPr>
              <a:t>Игра «Разговор с игрушкой»</a:t>
            </a:r>
          </a:p>
          <a:p>
            <a:pPr>
              <a:buNone/>
            </a:pPr>
            <a:r>
              <a:rPr lang="ru-RU" sz="1400" dirty="0" smtClean="0">
                <a:solidFill>
                  <a:srgbClr val="002060"/>
                </a:solidFill>
                <a:latin typeface="Times New Roman" pitchFamily="18" charset="0"/>
                <a:cs typeface="Times New Roman" pitchFamily="18" charset="0"/>
              </a:rPr>
              <a:t>Наденьте на руку перчаточную игрушку. На руке ребенка тоже перчаточная игрушка. Вы прикасаетесь к ней, можете погладить и пощекотать, при этом спрашиваете: «Почему мой … грустный, у него мокрые глазки; с кем он подружился в детском саду, как зовут его друзей, в какие игры они играли» и т.д. Побеседуйте друг с другом, поздоровайтесь пальчиками. Используя образ игрушки, перенося на него свои переживания и настроения, ребенок скажет вам, что же его тревожит, поделится тем, что трудно высказать.</a:t>
            </a:r>
          </a:p>
          <a:p>
            <a:pPr>
              <a:buNone/>
            </a:pPr>
            <a:endParaRPr lang="ru-RU" dirty="0"/>
          </a:p>
        </p:txBody>
      </p:sp>
      <p:sp>
        <p:nvSpPr>
          <p:cNvPr id="5" name="Номер слайда 4"/>
          <p:cNvSpPr>
            <a:spLocks noGrp="1"/>
          </p:cNvSpPr>
          <p:nvPr>
            <p:ph type="sldNum" sz="quarter" idx="12"/>
          </p:nvPr>
        </p:nvSpPr>
        <p:spPr/>
        <p:txBody>
          <a:bodyPr/>
          <a:lstStyle/>
          <a:p>
            <a:pPr>
              <a:defRPr/>
            </a:pPr>
            <a:fld id="{57165412-ED4A-4886-83F9-0C03F5DE0551}" type="slidenum">
              <a:rPr lang="ru-RU" smtClean="0"/>
              <a:pPr>
                <a:defRPr/>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774720"/>
          </a:xfrm>
          <a:solidFill>
            <a:srgbClr val="00B0F0"/>
          </a:solidFill>
          <a:ln>
            <a:solidFill>
              <a:srgbClr val="FFFF00"/>
            </a:solidFill>
          </a:ln>
        </p:spPr>
        <p:txBody>
          <a:bodyPr/>
          <a:lstStyle/>
          <a:p>
            <a:r>
              <a:rPr lang="ru-RU" sz="3200" dirty="0" smtClean="0">
                <a:solidFill>
                  <a:srgbClr val="C00000"/>
                </a:solidFill>
                <a:latin typeface="Times New Roman" pitchFamily="18" charset="0"/>
                <a:cs typeface="Times New Roman" pitchFamily="18" charset="0"/>
              </a:rPr>
              <a:t>Советы родителям</a:t>
            </a:r>
            <a:endParaRPr lang="ru-RU" sz="32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600200"/>
            <a:ext cx="8786874" cy="5043510"/>
          </a:xfrm>
        </p:spPr>
        <p:txBody>
          <a:bodyPr/>
          <a:lstStyle/>
          <a:p>
            <a:pPr>
              <a:buFont typeface="Wingdings" pitchFamily="2" charset="2"/>
              <a:buChar char="v"/>
            </a:pPr>
            <a:r>
              <a:rPr lang="ru-RU" sz="2000" dirty="0" smtClean="0">
                <a:solidFill>
                  <a:srgbClr val="002060"/>
                </a:solidFill>
                <a:latin typeface="Times New Roman" pitchFamily="18" charset="0"/>
                <a:cs typeface="Times New Roman" pitchFamily="18" charset="0"/>
              </a:rPr>
              <a:t>Чтобы привыкание к ДОУ было максимально безболезненным для ребёнка, нужно сделать его постепенным (у каждого ребенка проходит индивидуально); </a:t>
            </a:r>
          </a:p>
          <a:p>
            <a:pPr>
              <a:buFont typeface="Wingdings" pitchFamily="2" charset="2"/>
              <a:buChar char="v"/>
            </a:pPr>
            <a:r>
              <a:rPr lang="ru-RU" sz="2000" dirty="0" smtClean="0">
                <a:solidFill>
                  <a:srgbClr val="002060"/>
                </a:solidFill>
                <a:latin typeface="Times New Roman" pitchFamily="18" charset="0"/>
                <a:cs typeface="Times New Roman" pitchFamily="18" charset="0"/>
              </a:rPr>
              <a:t>В течении 1-й недели ребёнок посещает детский сад 1-2 часа; </a:t>
            </a:r>
          </a:p>
          <a:p>
            <a:pPr>
              <a:buFont typeface="Wingdings" pitchFamily="2" charset="2"/>
              <a:buChar char="v"/>
            </a:pPr>
            <a:r>
              <a:rPr lang="ru-RU" sz="2000" dirty="0" smtClean="0">
                <a:solidFill>
                  <a:srgbClr val="002060"/>
                </a:solidFill>
                <a:latin typeface="Times New Roman" pitchFamily="18" charset="0"/>
                <a:cs typeface="Times New Roman" pitchFamily="18" charset="0"/>
              </a:rPr>
              <a:t>Последующие увеличивающие на 1-1,5 часа. Полная адаптация -10-12 недель.</a:t>
            </a:r>
          </a:p>
          <a:p>
            <a:pPr>
              <a:buFont typeface="Wingdings" pitchFamily="2" charset="2"/>
              <a:buChar char="v"/>
            </a:pPr>
            <a:r>
              <a:rPr lang="ru-RU" sz="2000" dirty="0" smtClean="0">
                <a:solidFill>
                  <a:srgbClr val="002060"/>
                </a:solidFill>
                <a:latin typeface="Times New Roman" pitchFamily="18" charset="0"/>
                <a:cs typeface="Times New Roman" pitchFamily="18" charset="0"/>
              </a:rPr>
              <a:t> При ярко выраженных отрицательных эмоциональных состояниях ребёнка целесообразно воздержаться от посещения детского сада на 2-3 дня; </a:t>
            </a:r>
          </a:p>
          <a:p>
            <a:pPr>
              <a:buFont typeface="Wingdings" pitchFamily="2" charset="2"/>
              <a:buChar char="v"/>
            </a:pPr>
            <a:r>
              <a:rPr lang="ru-RU" sz="2000" dirty="0" smtClean="0">
                <a:solidFill>
                  <a:srgbClr val="002060"/>
                </a:solidFill>
                <a:latin typeface="Times New Roman" pitchFamily="18" charset="0"/>
                <a:cs typeface="Times New Roman" pitchFamily="18" charset="0"/>
              </a:rPr>
              <a:t>Расскажите родным и знакомым в присутствии ребёнка, что вы уже ходите в детский сад. Какой он молодец. Ведь он теперь взрослый, совсем как мама и папа ходит на работу. В детском саду тебе будет интересно, ты познакомишься и подружишься с другими ребятами и взрослыми. Утром я тебя отведу в детский сад, а вечером заберу. Ты мне расскажешь, что у тебя было интересного, что ты узнал нового. </a:t>
            </a:r>
            <a:endParaRPr lang="ru-RU" sz="2000" dirty="0">
              <a:solidFill>
                <a:srgbClr val="002060"/>
              </a:solidFill>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57165412-ED4A-4886-83F9-0C03F5DE0551}" type="slidenum">
              <a:rPr lang="ru-RU" smtClean="0"/>
              <a:pPr>
                <a:defRPr/>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774720"/>
          </a:xfrm>
          <a:solidFill>
            <a:srgbClr val="00B0F0"/>
          </a:solidFill>
          <a:ln>
            <a:solidFill>
              <a:srgbClr val="FFFF00"/>
            </a:solidFill>
          </a:ln>
        </p:spPr>
        <p:txBody>
          <a:bodyPr/>
          <a:lstStyle/>
          <a:p>
            <a:r>
              <a:rPr lang="ru-RU" sz="3200" dirty="0" smtClean="0">
                <a:solidFill>
                  <a:srgbClr val="C00000"/>
                </a:solidFill>
                <a:latin typeface="Times New Roman" pitchFamily="18" charset="0"/>
                <a:cs typeface="Times New Roman" pitchFamily="18" charset="0"/>
              </a:rPr>
              <a:t>Советы родителям</a:t>
            </a:r>
            <a:endParaRPr lang="ru-RU" sz="32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Font typeface="Wingdings" pitchFamily="2" charset="2"/>
              <a:buChar char="v"/>
            </a:pPr>
            <a:r>
              <a:rPr lang="ru-RU" sz="2000" dirty="0" smtClean="0">
                <a:solidFill>
                  <a:srgbClr val="002060"/>
                </a:solidFill>
                <a:latin typeface="Times New Roman" pitchFamily="18" charset="0"/>
                <a:cs typeface="Times New Roman" pitchFamily="18" charset="0"/>
              </a:rPr>
              <a:t>Придумайте традицию – прощания или приветствия (пожатия руки, поцелуй в носик, «Пока, скоро увидимся») эти простые, но регулярно повторяющиеся мелочи позволят малышу прогнозировать ситуацию (мама всегда приходит за мной. Когда говорит : «Пока, скоро увидимся!») </a:t>
            </a:r>
          </a:p>
          <a:p>
            <a:pPr>
              <a:buFont typeface="Wingdings" pitchFamily="2" charset="2"/>
              <a:buChar char="v"/>
            </a:pPr>
            <a:r>
              <a:rPr lang="ru-RU" sz="2000" dirty="0" smtClean="0">
                <a:solidFill>
                  <a:srgbClr val="002060"/>
                </a:solidFill>
                <a:latin typeface="Times New Roman" pitchFamily="18" charset="0"/>
                <a:cs typeface="Times New Roman" pitchFamily="18" charset="0"/>
              </a:rPr>
              <a:t>Расставание не следует затягивать, прощайтесь легко и быстро. Не вызывайте у ребёнка тревогу. Ваше спокойствие, уверенность, улыбка говорят малышу, что все в порядке и можно смело отправляться в группу.</a:t>
            </a:r>
          </a:p>
          <a:p>
            <a:pPr>
              <a:buFont typeface="Wingdings" pitchFamily="2" charset="2"/>
              <a:buChar char="v"/>
            </a:pPr>
            <a:r>
              <a:rPr lang="ru-RU" sz="2000" dirty="0" smtClean="0">
                <a:solidFill>
                  <a:srgbClr val="002060"/>
                </a:solidFill>
                <a:latin typeface="Times New Roman" pitchFamily="18" charset="0"/>
                <a:cs typeface="Times New Roman" pitchFamily="18" charset="0"/>
              </a:rPr>
              <a:t> Постарайтесь пораньше забирать ребёнка из детского сада, он очень скучает. </a:t>
            </a:r>
            <a:endParaRPr lang="ru-RU" sz="2000" dirty="0">
              <a:solidFill>
                <a:srgbClr val="002060"/>
              </a:solidFill>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pPr>
              <a:defRPr/>
            </a:pPr>
            <a:fld id="{3E10AAD8-DF51-4EDD-9D6E-4D764853822B}" type="datetime1">
              <a:rPr lang="ru-RU" smtClean="0"/>
              <a:pPr>
                <a:defRPr/>
              </a:pPr>
              <a:t>09.03.2023</a:t>
            </a:fld>
            <a:endParaRPr lang="ru-RU"/>
          </a:p>
        </p:txBody>
      </p:sp>
      <p:sp>
        <p:nvSpPr>
          <p:cNvPr id="5" name="Номер слайда 4"/>
          <p:cNvSpPr>
            <a:spLocks noGrp="1"/>
          </p:cNvSpPr>
          <p:nvPr>
            <p:ph type="sldNum" sz="quarter" idx="12"/>
          </p:nvPr>
        </p:nvSpPr>
        <p:spPr/>
        <p:txBody>
          <a:bodyPr/>
          <a:lstStyle/>
          <a:p>
            <a:pPr>
              <a:defRPr/>
            </a:pPr>
            <a:fld id="{57165412-ED4A-4886-83F9-0C03F5DE0551}" type="slidenum">
              <a:rPr lang="ru-RU" smtClean="0"/>
              <a:pPr>
                <a:defRPr/>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774720"/>
          </a:xfrm>
          <a:solidFill>
            <a:srgbClr val="00B0F0"/>
          </a:solidFill>
          <a:ln>
            <a:solidFill>
              <a:srgbClr val="FFFF00"/>
            </a:solidFill>
          </a:ln>
        </p:spPr>
        <p:txBody>
          <a:bodyPr/>
          <a:lstStyle/>
          <a:p>
            <a:r>
              <a:rPr lang="ru-RU" sz="3200" dirty="0" smtClean="0">
                <a:solidFill>
                  <a:srgbClr val="C00000"/>
                </a:solidFill>
                <a:latin typeface="Times New Roman" pitchFamily="18" charset="0"/>
                <a:cs typeface="Times New Roman" pitchFamily="18" charset="0"/>
              </a:rPr>
              <a:t>Советы родителям</a:t>
            </a:r>
            <a:endParaRPr lang="ru-RU" sz="32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600200"/>
            <a:ext cx="8715436" cy="5114948"/>
          </a:xfrm>
        </p:spPr>
        <p:txBody>
          <a:bodyPr>
            <a:normAutofit lnSpcReduction="10000"/>
          </a:bodyPr>
          <a:lstStyle/>
          <a:p>
            <a:pPr>
              <a:buNone/>
            </a:pPr>
            <a:r>
              <a:rPr lang="ru-RU" sz="1800" dirty="0" smtClean="0">
                <a:latin typeface="Times New Roman" pitchFamily="18" charset="0"/>
                <a:cs typeface="Times New Roman" pitchFamily="18" charset="0"/>
              </a:rPr>
              <a:t>      </a:t>
            </a:r>
            <a:r>
              <a:rPr lang="ru-RU" sz="1800" b="1" dirty="0" smtClean="0">
                <a:solidFill>
                  <a:srgbClr val="002060"/>
                </a:solidFill>
                <a:latin typeface="Times New Roman" pitchFamily="18" charset="0"/>
                <a:cs typeface="Times New Roman" pitchFamily="18" charset="0"/>
              </a:rPr>
              <a:t>Не делайте ошибок! </a:t>
            </a:r>
            <a:br>
              <a:rPr lang="ru-RU" sz="1800" b="1" dirty="0" smtClean="0">
                <a:solidFill>
                  <a:srgbClr val="002060"/>
                </a:solidFill>
                <a:latin typeface="Times New Roman" pitchFamily="18" charset="0"/>
                <a:cs typeface="Times New Roman" pitchFamily="18" charset="0"/>
              </a:rPr>
            </a:br>
            <a:r>
              <a:rPr lang="ru-RU" sz="1800" b="1" dirty="0" smtClean="0">
                <a:solidFill>
                  <a:srgbClr val="002060"/>
                </a:solidFill>
                <a:latin typeface="Times New Roman" pitchFamily="18" charset="0"/>
                <a:cs typeface="Times New Roman" pitchFamily="18" charset="0"/>
              </a:rPr>
              <a:t>        </a:t>
            </a:r>
            <a:r>
              <a:rPr lang="ru-RU" sz="1800" dirty="0" smtClean="0">
                <a:solidFill>
                  <a:srgbClr val="002060"/>
                </a:solidFill>
                <a:latin typeface="Times New Roman" pitchFamily="18" charset="0"/>
                <a:cs typeface="Times New Roman" pitchFamily="18" charset="0"/>
              </a:rPr>
              <a:t>К сожалению, иногда родители совершают серьезные ошибки, которые затрудняют адаптацию ребенка. Чего нельзя делать ни в коем случае: Нельзя наказывать или сердиться на малыша за то, что он плачет при расставании или дома при упоминании необходимости идти в сад!</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        Помните, он имеет право на такую реакцию. Строгое напоминание о том, что «он обещал не плакать», – тоже абсолютно не эффективно. Дети этого возраста еще не умеют «держать слово». Лучше еще раз напомните, что вы обязательно придете.        </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        Нельзя пугать детским садом («Вот будешь себя плохо вести, опять в детский сад пойдешь!»). Место, которым пугают, никогда не станет ни любимым, ни безопасным. </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        Нельзя плохо отзываться о воспитателях и саде при ребенке. Это может навести малыша на мысль, что сад – это нехорошее место и его окружают плохие люди. Тогда тревога не пройдет вообще. </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        Нельзя обманывать ребенка, говоря, что вы придете очень скоро, если малышу, например, предстоит оставаться в садике полдня или даже полный день. Пусть лучше он знает, что мама придет не скоро, чем будет ждать ее целый день и может потерять доверие к самому близкому  человеку</a:t>
            </a:r>
            <a:r>
              <a:rPr lang="ru-RU" dirty="0" smtClean="0">
                <a:solidFill>
                  <a:srgbClr val="002060"/>
                </a:solidFill>
              </a:rPr>
              <a:t>.</a:t>
            </a:r>
            <a:endParaRPr lang="ru-RU" dirty="0">
              <a:solidFill>
                <a:srgbClr val="002060"/>
              </a:solidFill>
            </a:endParaRPr>
          </a:p>
        </p:txBody>
      </p:sp>
      <p:sp>
        <p:nvSpPr>
          <p:cNvPr id="5" name="Номер слайда 4"/>
          <p:cNvSpPr>
            <a:spLocks noGrp="1"/>
          </p:cNvSpPr>
          <p:nvPr>
            <p:ph type="sldNum" sz="quarter" idx="12"/>
          </p:nvPr>
        </p:nvSpPr>
        <p:spPr/>
        <p:txBody>
          <a:bodyPr/>
          <a:lstStyle/>
          <a:p>
            <a:pPr>
              <a:defRPr/>
            </a:pPr>
            <a:fld id="{57165412-ED4A-4886-83F9-0C03F5DE0551}" type="slidenum">
              <a:rPr lang="ru-RU" smtClean="0"/>
              <a:pPr>
                <a:defRPr/>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785818"/>
          </a:xfrm>
          <a:solidFill>
            <a:srgbClr val="00B0F0"/>
          </a:solidFill>
          <a:ln>
            <a:solidFill>
              <a:srgbClr val="FFFF00"/>
            </a:solidFill>
          </a:ln>
        </p:spPr>
        <p:txBody>
          <a:bodyPr/>
          <a:lstStyle/>
          <a:p>
            <a:r>
              <a:rPr lang="ru-RU" sz="3200" dirty="0" smtClean="0">
                <a:solidFill>
                  <a:srgbClr val="C00000"/>
                </a:solidFill>
                <a:latin typeface="Times New Roman" pitchFamily="18" charset="0"/>
                <a:cs typeface="Times New Roman" pitchFamily="18" charset="0"/>
              </a:rPr>
              <a:t>Советы родителям</a:t>
            </a:r>
            <a:endParaRPr lang="ru-RU" sz="32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ru-RU" sz="2000" dirty="0" smtClean="0">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Адаптационная система ребенка достаточно сильна, чтобы это испытание выдержать, даже если слезы текут рекой. Парадоксально, но факт: хорошо, что кроха плачет! Поверьте, у него настоящее горе, ведь он расстается с самым дорогим человеком – с вами! Он пока не знает, что вы обязательно придете, еще не установился режим. Но вы-то знаете, что происходит, и уверены, что заберете малыша из сада. Хуже, когда ребенок настолько зажат тисками стресса, что не может плакать. Плач – это помощник нервной системы, он не дает ей перегружаться. Поэтому не бойтесь детского плача, не сердитесь на ребенка за «нытье». Конечно, детские слезы заставляют вас переживать, но вы тоже обязательно справитесь.</a:t>
            </a:r>
            <a:endParaRPr lang="ru-RU" sz="2000" dirty="0">
              <a:solidFill>
                <a:srgbClr val="002060"/>
              </a:solidFill>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57165412-ED4A-4886-83F9-0C03F5DE0551}" type="slidenum">
              <a:rPr lang="ru-RU" smtClean="0"/>
              <a:pPr>
                <a:defRPr/>
              </a:pPr>
              <a:t>15</a:t>
            </a:fld>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_20140917_092349.jpg"/>
          <p:cNvPicPr>
            <a:picLocks noGrp="1" noChangeAspect="1"/>
          </p:cNvPicPr>
          <p:nvPr>
            <p:ph idx="1"/>
          </p:nvPr>
        </p:nvPicPr>
        <p:blipFill>
          <a:blip r:embed="rId2" cstate="print"/>
          <a:stretch>
            <a:fillRect/>
          </a:stretch>
        </p:blipFill>
        <p:spPr>
          <a:xfrm>
            <a:off x="3500430" y="1714488"/>
            <a:ext cx="5111750" cy="3833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sz="half" idx="2"/>
          </p:nvPr>
        </p:nvSpPr>
        <p:spPr/>
        <p:txBody>
          <a:bodyPr/>
          <a:lstStyle/>
          <a:p>
            <a:r>
              <a:rPr lang="ru-RU" sz="2400" b="1" i="1" dirty="0" smtClean="0">
                <a:solidFill>
                  <a:srgbClr val="C00000"/>
                </a:solidFill>
                <a:latin typeface="Times New Roman" pitchFamily="18" charset="0"/>
                <a:cs typeface="Times New Roman" pitchFamily="18" charset="0"/>
              </a:rPr>
              <a:t>Какое счастье!</a:t>
            </a:r>
            <a:br>
              <a:rPr lang="ru-RU" sz="2400" b="1" i="1" dirty="0" smtClean="0">
                <a:solidFill>
                  <a:srgbClr val="C00000"/>
                </a:solidFill>
                <a:latin typeface="Times New Roman" pitchFamily="18" charset="0"/>
                <a:cs typeface="Times New Roman" pitchFamily="18" charset="0"/>
              </a:rPr>
            </a:br>
            <a:r>
              <a:rPr lang="ru-RU" sz="2400" b="1" i="1" dirty="0" smtClean="0">
                <a:solidFill>
                  <a:srgbClr val="C00000"/>
                </a:solidFill>
                <a:latin typeface="Times New Roman" pitchFamily="18" charset="0"/>
                <a:cs typeface="Times New Roman" pitchFamily="18" charset="0"/>
              </a:rPr>
              <a:t>Ваш малыш подрос!</a:t>
            </a:r>
            <a:br>
              <a:rPr lang="ru-RU" sz="2400" b="1" i="1" dirty="0" smtClean="0">
                <a:solidFill>
                  <a:srgbClr val="C00000"/>
                </a:solidFill>
                <a:latin typeface="Times New Roman" pitchFamily="18" charset="0"/>
                <a:cs typeface="Times New Roman" pitchFamily="18" charset="0"/>
              </a:rPr>
            </a:br>
            <a:r>
              <a:rPr lang="ru-RU" sz="2400" b="1" i="1" dirty="0" smtClean="0">
                <a:solidFill>
                  <a:srgbClr val="C00000"/>
                </a:solidFill>
                <a:latin typeface="Times New Roman" pitchFamily="18" charset="0"/>
                <a:cs typeface="Times New Roman" pitchFamily="18" charset="0"/>
              </a:rPr>
              <a:t>И многое уже умеет сам.</a:t>
            </a:r>
            <a:br>
              <a:rPr lang="ru-RU" sz="2400" b="1" i="1" dirty="0" smtClean="0">
                <a:solidFill>
                  <a:srgbClr val="C00000"/>
                </a:solidFill>
                <a:latin typeface="Times New Roman" pitchFamily="18" charset="0"/>
                <a:cs typeface="Times New Roman" pitchFamily="18" charset="0"/>
              </a:rPr>
            </a:br>
            <a:r>
              <a:rPr lang="ru-RU" sz="2400" b="1" i="1" dirty="0" smtClean="0">
                <a:solidFill>
                  <a:srgbClr val="C00000"/>
                </a:solidFill>
                <a:latin typeface="Times New Roman" pitchFamily="18" charset="0"/>
                <a:cs typeface="Times New Roman" pitchFamily="18" charset="0"/>
              </a:rPr>
              <a:t>Играет, ходит, говорит и размышляет.</a:t>
            </a:r>
            <a:br>
              <a:rPr lang="ru-RU" sz="2400" b="1" i="1" dirty="0" smtClean="0">
                <a:solidFill>
                  <a:srgbClr val="C00000"/>
                </a:solidFill>
                <a:latin typeface="Times New Roman" pitchFamily="18" charset="0"/>
                <a:cs typeface="Times New Roman" pitchFamily="18" charset="0"/>
              </a:rPr>
            </a:br>
            <a:r>
              <a:rPr lang="ru-RU" sz="2400" b="1" i="1" dirty="0" smtClean="0">
                <a:solidFill>
                  <a:srgbClr val="C00000"/>
                </a:solidFill>
                <a:latin typeface="Times New Roman" pitchFamily="18" charset="0"/>
                <a:cs typeface="Times New Roman" pitchFamily="18" charset="0"/>
              </a:rPr>
              <a:t>Пришла пора ребенка</a:t>
            </a:r>
            <a:br>
              <a:rPr lang="ru-RU" sz="2400" b="1" i="1" dirty="0" smtClean="0">
                <a:solidFill>
                  <a:srgbClr val="C00000"/>
                </a:solidFill>
                <a:latin typeface="Times New Roman" pitchFamily="18" charset="0"/>
                <a:cs typeface="Times New Roman" pitchFamily="18" charset="0"/>
              </a:rPr>
            </a:br>
            <a:r>
              <a:rPr lang="ru-RU" sz="2400" b="1" i="1" dirty="0" smtClean="0">
                <a:solidFill>
                  <a:srgbClr val="C00000"/>
                </a:solidFill>
                <a:latin typeface="Times New Roman" pitchFamily="18" charset="0"/>
                <a:cs typeface="Times New Roman" pitchFamily="18" charset="0"/>
              </a:rPr>
              <a:t>В детский сад отправить!</a:t>
            </a:r>
          </a:p>
          <a:p>
            <a:endParaRPr lang="ru-RU" dirty="0"/>
          </a:p>
        </p:txBody>
      </p:sp>
      <p:sp>
        <p:nvSpPr>
          <p:cNvPr id="6" name="Номер слайда 5"/>
          <p:cNvSpPr>
            <a:spLocks noGrp="1"/>
          </p:cNvSpPr>
          <p:nvPr>
            <p:ph type="sldNum" sz="quarter" idx="12"/>
          </p:nvPr>
        </p:nvSpPr>
        <p:spPr/>
        <p:txBody>
          <a:bodyPr/>
          <a:lstStyle/>
          <a:p>
            <a:pPr>
              <a:defRPr/>
            </a:pPr>
            <a:fld id="{129200D7-C804-447C-86BB-9A0CE4A0467B}" type="slidenum">
              <a:rPr lang="ru-RU" smtClean="0"/>
              <a:pPr>
                <a:defRPr/>
              </a:pPr>
              <a:t>2</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457200" y="642918"/>
            <a:ext cx="8229600" cy="1000132"/>
          </a:xfrm>
          <a:solidFill>
            <a:srgbClr val="00B0F0"/>
          </a:solidFill>
          <a:ln>
            <a:solidFill>
              <a:srgbClr val="FFFF00"/>
            </a:solidFill>
          </a:ln>
        </p:spPr>
        <p:txBody>
          <a:bodyPr/>
          <a:lstStyle/>
          <a:p>
            <a:r>
              <a:rPr lang="ru-RU" sz="2800" b="1" dirty="0" smtClean="0">
                <a:solidFill>
                  <a:srgbClr val="C00000"/>
                </a:solidFill>
                <a:latin typeface="Times New Roman" pitchFamily="18" charset="0"/>
                <a:cs typeface="Times New Roman" pitchFamily="18" charset="0"/>
              </a:rPr>
              <a:t>Адаптация – это процесс вхождения в новую среду и приспособление к ее условиям. </a:t>
            </a:r>
          </a:p>
        </p:txBody>
      </p:sp>
      <p:sp>
        <p:nvSpPr>
          <p:cNvPr id="3075" name="Содержимое 2"/>
          <p:cNvSpPr>
            <a:spLocks noGrp="1"/>
          </p:cNvSpPr>
          <p:nvPr>
            <p:ph idx="1"/>
          </p:nvPr>
        </p:nvSpPr>
        <p:spPr>
          <a:ln>
            <a:noFill/>
          </a:ln>
          <a:effectLst/>
          <a:scene3d>
            <a:camera prst="orthographicFront">
              <a:rot lat="0" lon="0" rev="0"/>
            </a:camera>
            <a:lightRig rig="chilly" dir="t">
              <a:rot lat="0" lon="0" rev="18480000"/>
            </a:lightRig>
          </a:scene3d>
          <a:sp3d prstMaterial="clear">
            <a:bevelT h="63500"/>
          </a:sp3d>
        </p:spPr>
        <p:txBody>
          <a:bodyPr/>
          <a:lstStyle/>
          <a:p>
            <a:pPr>
              <a:buNone/>
            </a:pPr>
            <a:r>
              <a:rPr lang="ru-RU" sz="2400" dirty="0" smtClean="0">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Детский сад - новый период в жизни ребенка. При поступлении в дошкольное учреждение у малышей происходит ломка стереотипов: из знакомой семейной обстановки ребенок попадает в непривычную среду детского сада. Четкий режим дня, новые требования, другой стиль общения, постоянный контакт со сверстниками становятся для него источником стрессовых ситуаций. Резкое предъявление нового помещения, новых игрушек, новых людей, новых правил жизни, отрыв от дома и близких могут стать для ребенка серьезной психологической травмой.</a:t>
            </a:r>
          </a:p>
        </p:txBody>
      </p:sp>
      <p:sp>
        <p:nvSpPr>
          <p:cNvPr id="5" name="Номер слайда 4"/>
          <p:cNvSpPr>
            <a:spLocks noGrp="1"/>
          </p:cNvSpPr>
          <p:nvPr>
            <p:ph type="sldNum" sz="quarter" idx="12"/>
          </p:nvPr>
        </p:nvSpPr>
        <p:spPr/>
        <p:txBody>
          <a:bodyPr/>
          <a:lstStyle/>
          <a:p>
            <a:pPr>
              <a:defRPr/>
            </a:pPr>
            <a:fld id="{5C1D4051-7868-4D23-BCD0-705A84DC205A}" type="slidenum">
              <a:rPr lang="ru-RU"/>
              <a:pPr>
                <a:defRPr/>
              </a:pPr>
              <a:t>3</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785818"/>
          </a:xfrm>
          <a:solidFill>
            <a:srgbClr val="00B0F0"/>
          </a:solidFill>
          <a:ln>
            <a:solidFill>
              <a:srgbClr val="FFFF00"/>
            </a:solidFill>
          </a:ln>
        </p:spPr>
        <p:txBody>
          <a:bodyPr/>
          <a:lstStyle/>
          <a:p>
            <a:r>
              <a:rPr lang="ru-RU" sz="2800" b="1" dirty="0" smtClean="0">
                <a:solidFill>
                  <a:srgbClr val="C00000"/>
                </a:solidFill>
                <a:latin typeface="Times New Roman" pitchFamily="18" charset="0"/>
                <a:cs typeface="Times New Roman" pitchFamily="18" charset="0"/>
              </a:rPr>
              <a:t>Портрет ребенка поступившего в детский сад</a:t>
            </a:r>
            <a:endParaRPr lang="ru-RU" sz="28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428736"/>
            <a:ext cx="8229600" cy="5286412"/>
          </a:xfrm>
          <a:ln>
            <a:noFill/>
          </a:ln>
          <a:effectLst/>
          <a:scene3d>
            <a:camera prst="orthographicFront">
              <a:rot lat="0" lon="0" rev="0"/>
            </a:camera>
            <a:lightRig rig="chilly" dir="t">
              <a:rot lat="0" lon="0" rev="18480000"/>
            </a:lightRig>
          </a:scene3d>
          <a:sp3d prstMaterial="clear">
            <a:bevelT h="63500"/>
          </a:sp3d>
        </p:spPr>
        <p:txBody>
          <a:bodyPr/>
          <a:lstStyle/>
          <a:p>
            <a:pPr>
              <a:buNone/>
            </a:pPr>
            <a:r>
              <a:rPr lang="ru-RU" sz="2400" dirty="0" smtClean="0">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У детей в период адаптации могут нарушаться аппетит, сон, эмоциональное состояние. Неустойчивость и нарушения эмоционального состояния (напряженность, беспокойство или заторможенность). Дети-флегматики ведут себя заторможено, холерики излишне возбуждены, часто плачут. Повышение температуры тела. Снижение уровня речевой активности. У некоторых малышей наблюдается потеря уже сложившихся положительных привычек и навыков. Например, дома просился на горшок,  в детском саду этого не делает, дома ел самостоятельно, а в детском саду отказывается. Понижение аппетита, сна, эмоционального состояния приводит к снижению иммунитета, к ухудшению физического  развития, потере веса, иногда к заболеванию</a:t>
            </a:r>
            <a:br>
              <a:rPr lang="ru-RU" sz="2400" dirty="0" smtClean="0">
                <a:solidFill>
                  <a:srgbClr val="002060"/>
                </a:solidFill>
                <a:latin typeface="Times New Roman" pitchFamily="18" charset="0"/>
                <a:cs typeface="Times New Roman" pitchFamily="18" charset="0"/>
              </a:rPr>
            </a:br>
            <a:endParaRPr lang="ru-RU" sz="2400" dirty="0">
              <a:solidFill>
                <a:srgbClr val="002060"/>
              </a:solidFill>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fld id="{57165412-ED4A-4886-83F9-0C03F5DE0551}" type="slidenum">
              <a:rPr lang="ru-RU" smtClean="0"/>
              <a:pPr>
                <a:defRPr/>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214446"/>
          </a:xfrm>
          <a:solidFill>
            <a:srgbClr val="00B0F0"/>
          </a:solidFill>
          <a:ln>
            <a:solidFill>
              <a:srgbClr val="FFFF00"/>
            </a:solidFill>
          </a:ln>
        </p:spPr>
        <p:txBody>
          <a:bodyPr/>
          <a:lstStyle/>
          <a:p>
            <a:r>
              <a:rPr lang="ru-RU" sz="3600" dirty="0" smtClean="0">
                <a:solidFill>
                  <a:srgbClr val="C00000"/>
                </a:solidFill>
                <a:latin typeface="Times New Roman" pitchFamily="18" charset="0"/>
                <a:cs typeface="Times New Roman" pitchFamily="18" charset="0"/>
              </a:rPr>
              <a:t>Выделяют три степени адаптации.</a:t>
            </a:r>
            <a:endParaRPr lang="ru-RU" sz="3600" dirty="0">
              <a:solidFill>
                <a:srgbClr val="C00000"/>
              </a:solidFill>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pPr>
              <a:defRPr/>
            </a:pPr>
            <a:endParaRPr lang="ru-RU" dirty="0"/>
          </a:p>
        </p:txBody>
      </p:sp>
      <p:sp>
        <p:nvSpPr>
          <p:cNvPr id="6" name="Овал 5"/>
          <p:cNvSpPr/>
          <p:nvPr/>
        </p:nvSpPr>
        <p:spPr>
          <a:xfrm>
            <a:off x="5500694" y="4857760"/>
            <a:ext cx="3071834"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FFFF00"/>
                </a:solidFill>
                <a:latin typeface="Times New Roman" pitchFamily="18" charset="0"/>
                <a:cs typeface="Times New Roman" pitchFamily="18" charset="0"/>
              </a:rPr>
              <a:t>Тяжелую</a:t>
            </a:r>
            <a:endParaRPr lang="ru-RU" sz="3600" b="1" dirty="0">
              <a:solidFill>
                <a:srgbClr val="FFFF00"/>
              </a:solidFill>
              <a:latin typeface="Times New Roman" pitchFamily="18" charset="0"/>
              <a:cs typeface="Times New Roman" pitchFamily="18" charset="0"/>
            </a:endParaRPr>
          </a:p>
        </p:txBody>
      </p:sp>
      <p:sp>
        <p:nvSpPr>
          <p:cNvPr id="7" name="Овал 6"/>
          <p:cNvSpPr/>
          <p:nvPr/>
        </p:nvSpPr>
        <p:spPr>
          <a:xfrm>
            <a:off x="2714612" y="3429000"/>
            <a:ext cx="3214710"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FFFF00"/>
                </a:solidFill>
                <a:latin typeface="Times New Roman" pitchFamily="18" charset="0"/>
                <a:cs typeface="Times New Roman" pitchFamily="18" charset="0"/>
              </a:rPr>
              <a:t>Средней тяжести</a:t>
            </a:r>
            <a:endParaRPr lang="ru-RU" sz="3600" b="1" dirty="0">
              <a:solidFill>
                <a:srgbClr val="FFFF00"/>
              </a:solidFill>
              <a:latin typeface="Times New Roman" pitchFamily="18" charset="0"/>
              <a:cs typeface="Times New Roman" pitchFamily="18" charset="0"/>
            </a:endParaRPr>
          </a:p>
        </p:txBody>
      </p:sp>
      <p:sp>
        <p:nvSpPr>
          <p:cNvPr id="8" name="Овал 7"/>
          <p:cNvSpPr/>
          <p:nvPr/>
        </p:nvSpPr>
        <p:spPr>
          <a:xfrm>
            <a:off x="214282" y="2000240"/>
            <a:ext cx="3143272"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rgbClr val="FFFF00"/>
                </a:solidFill>
                <a:latin typeface="Times New Roman" pitchFamily="18" charset="0"/>
                <a:cs typeface="Times New Roman" pitchFamily="18" charset="0"/>
              </a:rPr>
              <a:t>Легкую</a:t>
            </a:r>
            <a:endParaRPr lang="ru-RU" sz="4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IMG_20140724_085122.jpg"/>
          <p:cNvPicPr>
            <a:picLocks noGrp="1" noChangeAspect="1"/>
          </p:cNvPicPr>
          <p:nvPr>
            <p:ph idx="1"/>
          </p:nvPr>
        </p:nvPicPr>
        <p:blipFill>
          <a:blip r:embed="rId2" cstate="print"/>
          <a:stretch>
            <a:fillRect/>
          </a:stretch>
        </p:blipFill>
        <p:spPr>
          <a:xfrm>
            <a:off x="3643306" y="714356"/>
            <a:ext cx="4004741" cy="3003556"/>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285720" y="785794"/>
            <a:ext cx="3179793" cy="5929354"/>
          </a:xfr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ru-RU" sz="2000" dirty="0" smtClean="0">
                <a:solidFill>
                  <a:srgbClr val="002060"/>
                </a:solidFill>
                <a:latin typeface="Times New Roman" pitchFamily="18" charset="0"/>
                <a:cs typeface="Times New Roman" pitchFamily="18" charset="0"/>
              </a:rPr>
              <a:t>При легкой адаптации отрицательное эмоциональное состояние длится недолго. В это время малыш плохо спит, теряет аппетит, неохотно играет с детьми. Но в течение первого месяца после поступления в детский сад по мере привыкания к новым условиям все нормализуется. Ребенок как правило не заболевает в период адаптации.</a:t>
            </a:r>
            <a:endParaRPr lang="ru-RU" sz="2000" dirty="0">
              <a:solidFill>
                <a:srgbClr val="002060"/>
              </a:solidFill>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129200D7-C804-447C-86BB-9A0CE4A0467B}" type="slidenum">
              <a:rPr lang="ru-RU" smtClean="0"/>
              <a:pPr>
                <a:defRPr/>
              </a:pPr>
              <a:t>6</a:t>
            </a:fld>
            <a:endParaRPr lang="ru-RU"/>
          </a:p>
        </p:txBody>
      </p:sp>
      <p:pic>
        <p:nvPicPr>
          <p:cNvPr id="16386" name="Picture 2" descr="C:\Users\123\Documents\Bluetooth\inbox\IMG_20140724_083900.jpg"/>
          <p:cNvPicPr>
            <a:picLocks noChangeAspect="1" noChangeArrowheads="1"/>
          </p:cNvPicPr>
          <p:nvPr/>
        </p:nvPicPr>
        <p:blipFill>
          <a:blip r:embed="rId3" cstate="print"/>
          <a:srcRect/>
          <a:stretch>
            <a:fillRect/>
          </a:stretch>
        </p:blipFill>
        <p:spPr bwMode="auto">
          <a:xfrm>
            <a:off x="5000628" y="3750471"/>
            <a:ext cx="4143372" cy="3107529"/>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IMG_20140725_100859.jpg"/>
          <p:cNvPicPr>
            <a:picLocks noGrp="1" noChangeAspect="1"/>
          </p:cNvPicPr>
          <p:nvPr>
            <p:ph idx="1"/>
          </p:nvPr>
        </p:nvPicPr>
        <p:blipFill>
          <a:blip r:embed="rId2" cstate="print"/>
          <a:stretch>
            <a:fillRect/>
          </a:stretch>
        </p:blipFill>
        <p:spPr>
          <a:xfrm>
            <a:off x="5286349" y="642918"/>
            <a:ext cx="3714775" cy="2786082"/>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sp>
        <p:nvSpPr>
          <p:cNvPr id="4" name="Текст 3"/>
          <p:cNvSpPr>
            <a:spLocks noGrp="1"/>
          </p:cNvSpPr>
          <p:nvPr>
            <p:ph type="body" sz="half" idx="2"/>
          </p:nvPr>
        </p:nvSpPr>
        <p:spPr>
          <a:xfrm>
            <a:off x="214282" y="785794"/>
            <a:ext cx="3251231" cy="5929353"/>
          </a:xfr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ru-RU" sz="2000" dirty="0" smtClean="0">
                <a:solidFill>
                  <a:srgbClr val="002060"/>
                </a:solidFill>
                <a:latin typeface="Times New Roman" pitchFamily="18" charset="0"/>
                <a:cs typeface="Times New Roman" pitchFamily="18" charset="0"/>
              </a:rPr>
              <a:t>При адаптации средней тяжести эмоциональное состояние ребенка нормализуется более медленно и на протяжении первого месяца после поступления он болеет, как правило, острыми респираторными инфекциями. Заболевание длится 7-10 дней и завершается без каких-либо осложнений.</a:t>
            </a:r>
          </a:p>
          <a:p>
            <a:endParaRPr lang="ru-RU" dirty="0"/>
          </a:p>
        </p:txBody>
      </p:sp>
      <p:sp>
        <p:nvSpPr>
          <p:cNvPr id="6" name="Номер слайда 5"/>
          <p:cNvSpPr>
            <a:spLocks noGrp="1"/>
          </p:cNvSpPr>
          <p:nvPr>
            <p:ph type="sldNum" sz="quarter" idx="12"/>
          </p:nvPr>
        </p:nvSpPr>
        <p:spPr/>
        <p:txBody>
          <a:bodyPr/>
          <a:lstStyle/>
          <a:p>
            <a:pPr>
              <a:defRPr/>
            </a:pPr>
            <a:fld id="{129200D7-C804-447C-86BB-9A0CE4A0467B}" type="slidenum">
              <a:rPr lang="ru-RU" smtClean="0"/>
              <a:pPr>
                <a:defRPr/>
              </a:pPr>
              <a:t>7</a:t>
            </a:fld>
            <a:endParaRPr lang="ru-RU"/>
          </a:p>
        </p:txBody>
      </p:sp>
      <p:pic>
        <p:nvPicPr>
          <p:cNvPr id="17410" name="Picture 2" descr="C:\Users\123\Documents\Bluetooth\inbox\IMG_20140724_090134.jpg"/>
          <p:cNvPicPr>
            <a:picLocks noChangeAspect="1" noChangeArrowheads="1"/>
          </p:cNvPicPr>
          <p:nvPr/>
        </p:nvPicPr>
        <p:blipFill>
          <a:blip r:embed="rId3" cstate="print"/>
          <a:srcRect/>
          <a:stretch>
            <a:fillRect/>
          </a:stretch>
        </p:blipFill>
        <p:spPr bwMode="auto">
          <a:xfrm>
            <a:off x="3714744" y="3643314"/>
            <a:ext cx="3976715" cy="2982537"/>
          </a:xfrm>
          <a:prstGeom prst="snip2DiagRect">
            <a:avLst/>
          </a:prstGeom>
          <a:solidFill>
            <a:srgbClr val="FFFFFF">
              <a:shade val="85000"/>
            </a:srgbClr>
          </a:solidFill>
          <a:ln w="88900"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785794"/>
            <a:ext cx="3251231" cy="5929354"/>
          </a:xfr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ru-RU" sz="2000" dirty="0" smtClean="0">
                <a:solidFill>
                  <a:srgbClr val="002060"/>
                </a:solidFill>
                <a:latin typeface="Times New Roman" pitchFamily="18" charset="0"/>
                <a:cs typeface="Times New Roman" pitchFamily="18" charset="0"/>
              </a:rPr>
              <a:t>Самой нежелательной является тяжелая адаптация, когда эмоциональное состояние ребенка нормализуется очень медленно (иногда этот процесс длится несколько месяцев). В этот период ребенок либо переносит повторные заболевания, часто протекающие с осложнениями, либо проявляет стойкие нарушения поведения. Тяжелая адаптация отрицательно влияет как на состояние здоровья, так и на развитие детей.</a:t>
            </a:r>
          </a:p>
          <a:p>
            <a:endParaRPr lang="ru-RU" dirty="0">
              <a:solidFill>
                <a:srgbClr val="002060"/>
              </a:solidFill>
            </a:endParaRPr>
          </a:p>
        </p:txBody>
      </p:sp>
      <p:sp>
        <p:nvSpPr>
          <p:cNvPr id="6" name="Номер слайда 5"/>
          <p:cNvSpPr>
            <a:spLocks noGrp="1"/>
          </p:cNvSpPr>
          <p:nvPr>
            <p:ph type="sldNum" sz="quarter" idx="12"/>
          </p:nvPr>
        </p:nvSpPr>
        <p:spPr/>
        <p:txBody>
          <a:bodyPr/>
          <a:lstStyle/>
          <a:p>
            <a:pPr>
              <a:defRPr/>
            </a:pPr>
            <a:fld id="{129200D7-C804-447C-86BB-9A0CE4A0467B}" type="slidenum">
              <a:rPr lang="ru-RU" smtClean="0"/>
              <a:pPr>
                <a:defRPr/>
              </a:pPr>
              <a:t>8</a:t>
            </a:fld>
            <a:endParaRPr lang="ru-RU"/>
          </a:p>
        </p:txBody>
      </p:sp>
      <p:pic>
        <p:nvPicPr>
          <p:cNvPr id="18434" name="Picture 2" descr="C:\Users\123\Documents\84.jpg"/>
          <p:cNvPicPr>
            <a:picLocks noGrp="1" noChangeAspect="1" noChangeArrowheads="1"/>
          </p:cNvPicPr>
          <p:nvPr>
            <p:ph idx="1"/>
          </p:nvPr>
        </p:nvPicPr>
        <p:blipFill>
          <a:blip r:embed="rId2" cstate="print"/>
          <a:srcRect/>
          <a:stretch>
            <a:fillRect/>
          </a:stretch>
        </p:blipFill>
        <p:spPr bwMode="auto">
          <a:xfrm>
            <a:off x="4608449" y="913606"/>
            <a:ext cx="3044952" cy="4572000"/>
          </a:xfrm>
          <a:prstGeom prst="round2DiagRect">
            <a:avLst>
              <a:gd name="adj1" fmla="val 16667"/>
              <a:gd name="adj2" fmla="val 0"/>
            </a:avLst>
          </a:prstGeom>
          <a:ln w="88900" cap="sq">
            <a:solidFill>
              <a:srgbClr val="7030A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928694"/>
          </a:xfrm>
          <a:solidFill>
            <a:srgbClr val="00B0F0"/>
          </a:solidFill>
          <a:ln>
            <a:solidFill>
              <a:srgbClr val="FFFF00"/>
            </a:solidFill>
          </a:ln>
        </p:spPr>
        <p:txBody>
          <a:bodyPr/>
          <a:lstStyle/>
          <a:p>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solidFill>
                  <a:srgbClr val="C00000"/>
                </a:solidFill>
                <a:latin typeface="Times New Roman" pitchFamily="18" charset="0"/>
                <a:cs typeface="Times New Roman" pitchFamily="18" charset="0"/>
              </a:rPr>
              <a:t>От чего же зависит характер и длительность адаптационного периода?</a:t>
            </a:r>
            <a:r>
              <a:rPr lang="ru-RU" dirty="0" smtClean="0"/>
              <a:t/>
            </a:r>
            <a:br>
              <a:rPr lang="ru-RU" dirty="0" smtClean="0"/>
            </a:br>
            <a:endParaRPr lang="ru-RU" dirty="0"/>
          </a:p>
        </p:txBody>
      </p:sp>
      <p:sp>
        <p:nvSpPr>
          <p:cNvPr id="3" name="Содержимое 2"/>
          <p:cNvSpPr>
            <a:spLocks noGrp="1"/>
          </p:cNvSpPr>
          <p:nvPr>
            <p:ph idx="1"/>
          </p:nvPr>
        </p:nvSpPr>
        <p:spPr>
          <a:xfrm>
            <a:off x="214282" y="1600200"/>
            <a:ext cx="8472518" cy="5114948"/>
          </a:xfrm>
          <a:ln>
            <a:noFill/>
          </a:ln>
          <a:effectLst/>
          <a:scene3d>
            <a:camera prst="orthographicFront">
              <a:rot lat="0" lon="0" rev="0"/>
            </a:camera>
            <a:lightRig rig="chilly" dir="t">
              <a:rot lat="0" lon="0" rev="18480000"/>
            </a:lightRig>
          </a:scene3d>
          <a:sp3d prstMaterial="clear">
            <a:bevelT h="63500"/>
          </a:sp3d>
        </p:spPr>
        <p:txBody>
          <a:bodyPr/>
          <a:lstStyle/>
          <a:p>
            <a:pPr>
              <a:buNone/>
            </a:pPr>
            <a:r>
              <a:rPr lang="ru-RU" sz="1600" dirty="0" smtClean="0">
                <a:latin typeface="Times New Roman" pitchFamily="18" charset="0"/>
                <a:cs typeface="Times New Roman" pitchFamily="18" charset="0"/>
              </a:rPr>
              <a:t>       </a:t>
            </a:r>
            <a:r>
              <a:rPr lang="ru-RU" sz="1600" b="1" dirty="0" smtClean="0">
                <a:solidFill>
                  <a:srgbClr val="002060"/>
                </a:solidFill>
                <a:latin typeface="Times New Roman" pitchFamily="18" charset="0"/>
                <a:cs typeface="Times New Roman" pitchFamily="18" charset="0"/>
              </a:rPr>
              <a:t>Исследования педагогов, медиков показывают, что характер адаптации зависит от следующих факторов:</a:t>
            </a:r>
          </a:p>
          <a:p>
            <a:r>
              <a:rPr lang="ru-RU" sz="1600" dirty="0" smtClean="0">
                <a:solidFill>
                  <a:srgbClr val="002060"/>
                </a:solidFill>
                <a:latin typeface="Times New Roman" pitchFamily="18" charset="0"/>
                <a:cs typeface="Times New Roman" pitchFamily="18" charset="0"/>
              </a:rPr>
              <a:t> </a:t>
            </a:r>
            <a:r>
              <a:rPr lang="ru-RU" sz="1600" u="sng" dirty="0" smtClean="0">
                <a:solidFill>
                  <a:srgbClr val="002060"/>
                </a:solidFill>
                <a:latin typeface="Times New Roman" pitchFamily="18" charset="0"/>
                <a:cs typeface="Times New Roman" pitchFamily="18" charset="0"/>
              </a:rPr>
              <a:t>возраст ребенка</a:t>
            </a:r>
            <a:r>
              <a:rPr lang="ru-RU" sz="1600" dirty="0" smtClean="0">
                <a:solidFill>
                  <a:srgbClr val="002060"/>
                </a:solidFill>
                <a:latin typeface="Times New Roman" pitchFamily="18" charset="0"/>
                <a:cs typeface="Times New Roman" pitchFamily="18" charset="0"/>
              </a:rPr>
              <a:t>. Труднее адаптируются к новым условиям дети в возрасте от 10-11 месяцев до 2-х лет. После 2-х лет дети значительно легче могут приспосабливаться к новым условиям жизни. Это объясняется тем, что к этому возрасту они становятся более любознательными, хорошо понимают речь взрослого, у них более богатый опыт поведения в разных условиях.</a:t>
            </a:r>
          </a:p>
          <a:p>
            <a:r>
              <a:rPr lang="ru-RU" sz="1600" u="sng" dirty="0" smtClean="0">
                <a:solidFill>
                  <a:srgbClr val="002060"/>
                </a:solidFill>
                <a:latin typeface="Times New Roman" pitchFamily="18" charset="0"/>
                <a:cs typeface="Times New Roman" pitchFamily="18" charset="0"/>
              </a:rPr>
              <a:t>состояния здоровья и уровня развития ребенка. </a:t>
            </a:r>
            <a:r>
              <a:rPr lang="ru-RU" sz="1600" dirty="0" smtClean="0">
                <a:solidFill>
                  <a:srgbClr val="002060"/>
                </a:solidFill>
                <a:latin typeface="Times New Roman" pitchFamily="18" charset="0"/>
                <a:cs typeface="Times New Roman" pitchFamily="18" charset="0"/>
              </a:rPr>
              <a:t>Здоровый, хорошо развитый ребенок легче переносит трудности социальной адаптации.</a:t>
            </a:r>
          </a:p>
          <a:p>
            <a:r>
              <a:rPr lang="ru-RU" sz="1600" dirty="0" smtClean="0">
                <a:solidFill>
                  <a:srgbClr val="002060"/>
                </a:solidFill>
                <a:latin typeface="Times New Roman" pitchFamily="18" charset="0"/>
                <a:cs typeface="Times New Roman" pitchFamily="18" charset="0"/>
              </a:rPr>
              <a:t> </a:t>
            </a:r>
            <a:r>
              <a:rPr lang="ru-RU" sz="1600" u="sng" dirty="0" smtClean="0">
                <a:solidFill>
                  <a:srgbClr val="002060"/>
                </a:solidFill>
                <a:latin typeface="Times New Roman" pitchFamily="18" charset="0"/>
                <a:cs typeface="Times New Roman" pitchFamily="18" charset="0"/>
              </a:rPr>
              <a:t>сформированности предметной деятельности</a:t>
            </a:r>
            <a:r>
              <a:rPr lang="ru-RU" sz="1600" dirty="0" smtClean="0">
                <a:solidFill>
                  <a:srgbClr val="002060"/>
                </a:solidFill>
                <a:latin typeface="Times New Roman" pitchFamily="18" charset="0"/>
                <a:cs typeface="Times New Roman" pitchFamily="18" charset="0"/>
              </a:rPr>
              <a:t>. Такого ребенка можно заинтересовать новой игрушкой, занятиями.</a:t>
            </a:r>
          </a:p>
          <a:p>
            <a:r>
              <a:rPr lang="ru-RU" sz="1600" dirty="0" smtClean="0">
                <a:solidFill>
                  <a:srgbClr val="002060"/>
                </a:solidFill>
                <a:latin typeface="Times New Roman" pitchFamily="18" charset="0"/>
                <a:cs typeface="Times New Roman" pitchFamily="18" charset="0"/>
              </a:rPr>
              <a:t> </a:t>
            </a:r>
            <a:r>
              <a:rPr lang="ru-RU" sz="1600" u="sng" dirty="0" smtClean="0">
                <a:solidFill>
                  <a:srgbClr val="002060"/>
                </a:solidFill>
                <a:latin typeface="Times New Roman" pitchFamily="18" charset="0"/>
                <a:cs typeface="Times New Roman" pitchFamily="18" charset="0"/>
              </a:rPr>
              <a:t>индивидуальных особенностей. </a:t>
            </a:r>
            <a:r>
              <a:rPr lang="ru-RU" sz="1600" dirty="0" smtClean="0">
                <a:solidFill>
                  <a:srgbClr val="002060"/>
                </a:solidFill>
                <a:latin typeface="Times New Roman" pitchFamily="18" charset="0"/>
                <a:cs typeface="Times New Roman" pitchFamily="18" charset="0"/>
              </a:rPr>
              <a:t>Дети одного и того же возраста по разному ведут себя в первые дни пребывания в детском саду. Одни дети плачут, отказываются есть, спать, на каждое предложение взрослого реагируют бурным протестом. Но проходит несколько дней, и поведение ребенка меняется: аппетит, сон восстанавливаются, ребенок с интересом следит за игрой товарищей. Другие, наоборот в первый день внешне спокойны. Без возражения выполняют требования воспитателя, а в последующие дни с плачем расстаются с родителями, плохо едят, спят, не принимают участия в играх. Такое поведение может продолжаться несколько недель.</a:t>
            </a:r>
          </a:p>
          <a:p>
            <a:endParaRPr lang="ru-RU" dirty="0"/>
          </a:p>
        </p:txBody>
      </p:sp>
      <p:sp>
        <p:nvSpPr>
          <p:cNvPr id="5" name="Номер слайда 4"/>
          <p:cNvSpPr>
            <a:spLocks noGrp="1"/>
          </p:cNvSpPr>
          <p:nvPr>
            <p:ph type="sldNum" sz="quarter" idx="12"/>
          </p:nvPr>
        </p:nvSpPr>
        <p:spPr/>
        <p:txBody>
          <a:bodyPr/>
          <a:lstStyle/>
          <a:p>
            <a:pPr>
              <a:defRPr/>
            </a:pPr>
            <a:fld id="{57165412-ED4A-4886-83F9-0C03F5DE0551}" type="slidenum">
              <a:rPr lang="ru-RU" smtClean="0"/>
              <a:pPr>
                <a:defRPr/>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нач.школа 10. Природ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нач.школа 10. Природа</Template>
  <TotalTime>165</TotalTime>
  <Words>1437</Words>
  <Application>Microsoft Office PowerPoint</Application>
  <PresentationFormat>Экран (4:3)</PresentationFormat>
  <Paragraphs>62</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Times New Roman</vt:lpstr>
      <vt:lpstr>Wingdings</vt:lpstr>
      <vt:lpstr>нач.школа 10. Природа</vt:lpstr>
      <vt:lpstr>Адаптация детей к детскому саду</vt:lpstr>
      <vt:lpstr>Презентация PowerPoint</vt:lpstr>
      <vt:lpstr>Адаптация – это процесс вхождения в новую среду и приспособление к ее условиям. </vt:lpstr>
      <vt:lpstr>Портрет ребенка поступившего в детский сад</vt:lpstr>
      <vt:lpstr>Выделяют три степени адаптации.</vt:lpstr>
      <vt:lpstr>Презентация PowerPoint</vt:lpstr>
      <vt:lpstr>Презентация PowerPoint</vt:lpstr>
      <vt:lpstr>Презентация PowerPoint</vt:lpstr>
      <vt:lpstr> От чего же зависит характер и длительность адаптационного периода? </vt:lpstr>
      <vt:lpstr>От чего же зависит характер и длительность адаптационного периода?</vt:lpstr>
      <vt:lpstr>  Чтобы снизить напряжение необходимо переключить внимание малыша на деятельность, которая приносит ему удовольствие. Это, в первую очередь, игра. </vt:lpstr>
      <vt:lpstr>Советы родителям</vt:lpstr>
      <vt:lpstr>Советы родителям</vt:lpstr>
      <vt:lpstr>Советы родителям</vt:lpstr>
      <vt:lpstr>Советы родителям</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Адаптация детей к детскому саду</dc:title>
  <dc:creator>Master</dc:creator>
  <cp:lastModifiedBy>user</cp:lastModifiedBy>
  <cp:revision>2</cp:revision>
  <dcterms:created xsi:type="dcterms:W3CDTF">2014-09-12T16:34:09Z</dcterms:created>
  <dcterms:modified xsi:type="dcterms:W3CDTF">2023-03-09T05:46:56Z</dcterms:modified>
</cp:coreProperties>
</file>